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308" r:id="rId5"/>
    <p:sldId id="309" r:id="rId6"/>
    <p:sldId id="310" r:id="rId7"/>
    <p:sldId id="271" r:id="rId8"/>
    <p:sldId id="307" r:id="rId9"/>
    <p:sldId id="272" r:id="rId10"/>
    <p:sldId id="273" r:id="rId11"/>
    <p:sldId id="274" r:id="rId12"/>
    <p:sldId id="275" r:id="rId13"/>
    <p:sldId id="276" r:id="rId14"/>
    <p:sldId id="277" r:id="rId15"/>
    <p:sldId id="297" r:id="rId16"/>
    <p:sldId id="298" r:id="rId17"/>
    <p:sldId id="303" r:id="rId18"/>
    <p:sldId id="302" r:id="rId19"/>
    <p:sldId id="305" r:id="rId20"/>
    <p:sldId id="306" r:id="rId21"/>
    <p:sldId id="304" r:id="rId22"/>
    <p:sldId id="301" r:id="rId23"/>
    <p:sldId id="300" r:id="rId24"/>
    <p:sldId id="299" r:id="rId25"/>
    <p:sldId id="278" r:id="rId26"/>
    <p:sldId id="281" r:id="rId27"/>
    <p:sldId id="279" r:id="rId28"/>
    <p:sldId id="311" r:id="rId29"/>
    <p:sldId id="291" r:id="rId30"/>
    <p:sldId id="283" r:id="rId31"/>
    <p:sldId id="292" r:id="rId32"/>
    <p:sldId id="285" r:id="rId33"/>
    <p:sldId id="286" r:id="rId34"/>
    <p:sldId id="293" r:id="rId35"/>
    <p:sldId id="287" r:id="rId36"/>
    <p:sldId id="289" r:id="rId37"/>
    <p:sldId id="295" r:id="rId38"/>
    <p:sldId id="288" r:id="rId39"/>
    <p:sldId id="294" r:id="rId40"/>
    <p:sldId id="296" r:id="rId41"/>
    <p:sldId id="282" r:id="rId42"/>
    <p:sldId id="280" r:id="rId43"/>
    <p:sldId id="26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3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6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4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68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7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62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1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75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9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9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2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8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8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297394-4390-4D82-9D35-4E44BBC72258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heapd7bgLA?start=522" TargetMode="Externa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heapd7bgL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heapd7bgLA" TargetMode="External"/><Relationship Id="rId7" Type="http://schemas.openxmlformats.org/officeDocument/2006/relationships/hyperlink" Target="https://store.steampowered.com/app/526870/Satisfactory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steampowered.com/app/323190/Frostpunk/" TargetMode="External"/><Relationship Id="rId5" Type="http://schemas.openxmlformats.org/officeDocument/2006/relationships/hyperlink" Target="https://steamcommunity.com/sharedfiles/filedetails/?id=268875122" TargetMode="External"/><Relationship Id="rId4" Type="http://schemas.openxmlformats.org/officeDocument/2006/relationships/hyperlink" Target="https://sites.google.com/view/sources-moon-crash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23137-B854-4C5D-BA89-98E935BEF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768367"/>
            <a:ext cx="7197726" cy="1617364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 err="1"/>
              <a:t>열두</a:t>
            </a:r>
            <a:r>
              <a:rPr lang="ko-KR" altLang="en-US" dirty="0"/>
              <a:t> 달</a:t>
            </a:r>
            <a:br>
              <a:rPr lang="en-US" altLang="ko-KR" dirty="0"/>
            </a:br>
            <a:r>
              <a:rPr lang="en-US" altLang="ko-KR" dirty="0"/>
              <a:t>Twelve Months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214FF8-93F5-4CAB-B6B3-8520CD924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12771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년에 걸쳐 떨어지는 달로 인해 강해지는 밀물을 버텨내는 생존 게임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873C53-D029-4890-BA66-21BD4476E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61647"/>
              </p:ext>
            </p:extLst>
          </p:nvPr>
        </p:nvGraphicFramePr>
        <p:xfrm>
          <a:off x="0" y="0"/>
          <a:ext cx="12192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432959848"/>
                    </a:ext>
                  </a:extLst>
                </a:gridCol>
                <a:gridCol w="1605094">
                  <a:extLst>
                    <a:ext uri="{9D8B030D-6E8A-4147-A177-3AD203B41FA5}">
                      <a16:colId xmlns:a16="http://schemas.microsoft.com/office/drawing/2014/main" val="1193105899"/>
                    </a:ext>
                  </a:extLst>
                </a:gridCol>
                <a:gridCol w="3271706">
                  <a:extLst>
                    <a:ext uri="{9D8B030D-6E8A-4147-A177-3AD203B41FA5}">
                      <a16:colId xmlns:a16="http://schemas.microsoft.com/office/drawing/2014/main" val="6090135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6395564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933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학번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과제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제출일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연락처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7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2021182021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양영현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차 발표 </a:t>
                      </a:r>
                      <a:r>
                        <a:rPr lang="en-US" altLang="ko-KR" dirty="0"/>
                        <a:t>- 1</a:t>
                      </a:r>
                      <a:r>
                        <a:rPr lang="ko-KR" altLang="en-US" dirty="0" err="1"/>
                        <a:t>회차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2023 06 19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010-6495-1760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92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91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해결 방법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BC4A58E-E9B4-45A6-AC59-389517C1A39C}"/>
              </a:ext>
            </a:extLst>
          </p:cNvPr>
          <p:cNvSpPr/>
          <p:nvPr/>
        </p:nvSpPr>
        <p:spPr>
          <a:xfrm>
            <a:off x="685801" y="2142066"/>
            <a:ext cx="10131424" cy="11124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자원이 주기적으로 생산되도록 한다</a:t>
            </a:r>
            <a:r>
              <a:rPr lang="en-US" altLang="ko-KR" sz="4000" dirty="0">
                <a:solidFill>
                  <a:schemeClr val="bg1"/>
                </a:solidFill>
              </a:rPr>
              <a:t>.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5E9A879-9943-4ECE-841F-F223916AC772}"/>
              </a:ext>
            </a:extLst>
          </p:cNvPr>
          <p:cNvSpPr txBox="1">
            <a:spLocks/>
          </p:cNvSpPr>
          <p:nvPr/>
        </p:nvSpPr>
        <p:spPr>
          <a:xfrm>
            <a:off x="685801" y="3330668"/>
            <a:ext cx="10131425" cy="24605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자원이 생산되는 주기 </a:t>
            </a:r>
            <a:r>
              <a:rPr lang="en-US" altLang="ko-KR" dirty="0"/>
              <a:t>: </a:t>
            </a:r>
            <a:r>
              <a:rPr lang="ko-KR" altLang="en-US" dirty="0"/>
              <a:t>기지가 자동으로 가동해 자원을 가공하며 그 사이 플레이어는 탐험을 떠나고</a:t>
            </a:r>
            <a:r>
              <a:rPr lang="en-US" altLang="ko-KR" dirty="0"/>
              <a:t>, </a:t>
            </a:r>
            <a:r>
              <a:rPr lang="ko-KR" altLang="en-US" dirty="0"/>
              <a:t>탐험에서 복귀하면 자원들이 비축되어 있게 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자원의 생산이 중단되는 주기 </a:t>
            </a:r>
            <a:r>
              <a:rPr lang="en-US" altLang="ko-KR" dirty="0"/>
              <a:t>: </a:t>
            </a:r>
            <a:r>
              <a:rPr lang="ko-KR" altLang="en-US" dirty="0"/>
              <a:t>자동화 라인이 중지되고</a:t>
            </a:r>
            <a:r>
              <a:rPr lang="en-US" altLang="ko-KR" dirty="0"/>
              <a:t>, </a:t>
            </a:r>
            <a:r>
              <a:rPr lang="ko-KR" altLang="en-US" dirty="0"/>
              <a:t>탐험을 나갈 수 없게 되어 플레이어는 기지 내부에서 자동화 라인을 개선하는 상태에 시간을 투자한다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072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새로운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3200" dirty="0" err="1"/>
              <a:t>열두</a:t>
            </a:r>
            <a:r>
              <a:rPr lang="ko-KR" altLang="en-US" sz="3200" dirty="0"/>
              <a:t> 달에는 밀물과 썰물의 두가지 종류의 주기가 있다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ko-KR" altLang="en-US" sz="3200" dirty="0"/>
              <a:t>어떤 주기를 자원이 생성되는 주기와 생성되지 않는 주기로 해야 하는가</a:t>
            </a:r>
            <a:r>
              <a:rPr lang="en-US" altLang="ko-KR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18811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주기의 특징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4345C339-CC0F-4555-97FE-BAE95D9D77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914740"/>
              </p:ext>
            </p:extLst>
          </p:nvPr>
        </p:nvGraphicFramePr>
        <p:xfrm>
          <a:off x="685800" y="2141538"/>
          <a:ext cx="1013142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0328">
                  <a:extLst>
                    <a:ext uri="{9D8B030D-6E8A-4147-A177-3AD203B41FA5}">
                      <a16:colId xmlns:a16="http://schemas.microsoft.com/office/drawing/2014/main" val="2110869672"/>
                    </a:ext>
                  </a:extLst>
                </a:gridCol>
                <a:gridCol w="1258349">
                  <a:extLst>
                    <a:ext uri="{9D8B030D-6E8A-4147-A177-3AD203B41FA5}">
                      <a16:colId xmlns:a16="http://schemas.microsoft.com/office/drawing/2014/main" val="3238133620"/>
                    </a:ext>
                  </a:extLst>
                </a:gridCol>
                <a:gridCol w="1157681">
                  <a:extLst>
                    <a:ext uri="{9D8B030D-6E8A-4147-A177-3AD203B41FA5}">
                      <a16:colId xmlns:a16="http://schemas.microsoft.com/office/drawing/2014/main" val="418809193"/>
                    </a:ext>
                  </a:extLst>
                </a:gridCol>
                <a:gridCol w="2922498">
                  <a:extLst>
                    <a:ext uri="{9D8B030D-6E8A-4147-A177-3AD203B41FA5}">
                      <a16:colId xmlns:a16="http://schemas.microsoft.com/office/drawing/2014/main" val="2830105505"/>
                    </a:ext>
                  </a:extLst>
                </a:gridCol>
                <a:gridCol w="2026285">
                  <a:extLst>
                    <a:ext uri="{9D8B030D-6E8A-4147-A177-3AD203B41FA5}">
                      <a16:colId xmlns:a16="http://schemas.microsoft.com/office/drawing/2014/main" val="4272617279"/>
                    </a:ext>
                  </a:extLst>
                </a:gridCol>
                <a:gridCol w="2026285">
                  <a:extLst>
                    <a:ext uri="{9D8B030D-6E8A-4147-A177-3AD203B41FA5}">
                      <a16:colId xmlns:a16="http://schemas.microsoft.com/office/drawing/2014/main" val="3256009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생산 자원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추출 장비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 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탐험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초기 기획 의도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93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밀물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바닷물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펌프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액체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지속적 공급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뗏목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기지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127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썰물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염분 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채굴기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단위별</a:t>
                      </a:r>
                      <a:r>
                        <a:rPr lang="ko-KR" altLang="en-US" dirty="0"/>
                        <a:t> 공급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탐험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449412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91E58D-1D87-4E57-8C83-CF62F92B967A}"/>
              </a:ext>
            </a:extLst>
          </p:cNvPr>
          <p:cNvSpPr txBox="1">
            <a:spLocks/>
          </p:cNvSpPr>
          <p:nvPr/>
        </p:nvSpPr>
        <p:spPr>
          <a:xfrm>
            <a:off x="685801" y="3329729"/>
            <a:ext cx="10131425" cy="246147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초기 기획 의도를 적용한다면</a:t>
            </a:r>
            <a:r>
              <a:rPr lang="en-US" altLang="ko-KR" dirty="0"/>
              <a:t>, </a:t>
            </a:r>
            <a:r>
              <a:rPr lang="ko-KR" altLang="en-US" dirty="0"/>
              <a:t>썰물 주기 동안 탐험을 진행하고 밀물 주기 동안 기지와 자동화 라인을 정비하는 것이 어울린다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밀물 기간에 생성되는 바닷물과 썰물 기간에 생성되는 흙 중에서 바닷물이 지속적으로 생성되는 자원에 어울리는 자원이다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초기 기획에서 흙은 탐험에서 일정 단위로 획득하는 것으로 가정하였다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671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탐험 주기 </a:t>
            </a:r>
            <a:r>
              <a:rPr lang="en-US" altLang="ko-KR" dirty="0"/>
              <a:t>- </a:t>
            </a:r>
            <a:r>
              <a:rPr lang="ko-KR" altLang="en-US" dirty="0"/>
              <a:t>밀물</a:t>
            </a:r>
            <a:r>
              <a:rPr lang="en-US" altLang="ko-KR" dirty="0"/>
              <a:t>, </a:t>
            </a:r>
            <a:r>
              <a:rPr lang="ko-KR" altLang="en-US" dirty="0"/>
              <a:t>관리 주기 </a:t>
            </a:r>
            <a:r>
              <a:rPr lang="en-US" altLang="ko-KR" dirty="0"/>
              <a:t>- </a:t>
            </a:r>
            <a:r>
              <a:rPr lang="ko-KR" altLang="en-US" dirty="0"/>
              <a:t>썰물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88E6A3-A0C4-473C-8439-186C400D9627}"/>
              </a:ext>
            </a:extLst>
          </p:cNvPr>
          <p:cNvSpPr/>
          <p:nvPr/>
        </p:nvSpPr>
        <p:spPr>
          <a:xfrm>
            <a:off x="685801" y="2142066"/>
            <a:ext cx="1458000" cy="178559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장점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AD2211-AE95-4611-9044-F26B9FFE5281}"/>
              </a:ext>
            </a:extLst>
          </p:cNvPr>
          <p:cNvSpPr/>
          <p:nvPr/>
        </p:nvSpPr>
        <p:spPr>
          <a:xfrm>
            <a:off x="685801" y="4005600"/>
            <a:ext cx="1458000" cy="178559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단점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4913DC-AC3D-411A-9683-F837C2B7CC8E}"/>
              </a:ext>
            </a:extLst>
          </p:cNvPr>
          <p:cNvSpPr/>
          <p:nvPr/>
        </p:nvSpPr>
        <p:spPr>
          <a:xfrm>
            <a:off x="2220426" y="2142065"/>
            <a:ext cx="8596800" cy="17855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latinLnBrk="1">
              <a:spcAft>
                <a:spcPts val="1000"/>
              </a:spcAft>
              <a:buSzPct val="100000"/>
              <a:buFont typeface="Arial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뗏목을 이용해 물로 들어찬 도심을 탐험할 수 있으며 수중 탐험에서 </a:t>
            </a:r>
            <a:r>
              <a:rPr lang="en-US" altLang="ko-KR" dirty="0">
                <a:solidFill>
                  <a:prstClr val="black"/>
                </a:solidFill>
              </a:rPr>
              <a:t>3D</a:t>
            </a:r>
            <a:r>
              <a:rPr lang="ko-KR" altLang="en-US" dirty="0">
                <a:solidFill>
                  <a:prstClr val="black"/>
                </a:solidFill>
              </a:rPr>
              <a:t>공간을 최대로 활용 할 수 있다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</a:p>
          <a:p>
            <a:pPr marL="285750" lvl="0" indent="-285750" latinLnBrk="1">
              <a:spcAft>
                <a:spcPts val="1000"/>
              </a:spcAft>
              <a:buSzPct val="100000"/>
              <a:buFont typeface="Arial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밀물 기간 동안은 펌프에 해수면이 닿아 자동화 시설이 작동하고 썰물 기간은 해수면이 펌프에서 멀어져 자동화 시설이 정지한다는 직관적인 설명이 가능하다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0251D7-C370-47A1-96B7-68065BFEB7EF}"/>
              </a:ext>
            </a:extLst>
          </p:cNvPr>
          <p:cNvSpPr/>
          <p:nvPr/>
        </p:nvSpPr>
        <p:spPr>
          <a:xfrm>
            <a:off x="2220426" y="4005600"/>
            <a:ext cx="8596800" cy="17855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latinLnBrk="1">
              <a:spcAft>
                <a:spcPts val="1000"/>
              </a:spcAft>
              <a:buSzPct val="100000"/>
              <a:buFont typeface="Arial"/>
              <a:buChar char="•"/>
            </a:pPr>
            <a:r>
              <a:rPr lang="ko-KR" altLang="en-US">
                <a:solidFill>
                  <a:prstClr val="black"/>
                </a:solidFill>
              </a:rPr>
              <a:t>기본적으로 탐험이 </a:t>
            </a:r>
            <a:r>
              <a:rPr lang="en-US" altLang="ko-KR">
                <a:solidFill>
                  <a:prstClr val="black"/>
                </a:solidFill>
              </a:rPr>
              <a:t>2D</a:t>
            </a:r>
            <a:r>
              <a:rPr lang="ko-KR" altLang="en-US">
                <a:solidFill>
                  <a:prstClr val="black"/>
                </a:solidFill>
              </a:rPr>
              <a:t>로 이루어지며</a:t>
            </a:r>
            <a:r>
              <a:rPr lang="en-US" altLang="ko-KR">
                <a:solidFill>
                  <a:prstClr val="black"/>
                </a:solidFill>
              </a:rPr>
              <a:t>, </a:t>
            </a:r>
            <a:r>
              <a:rPr lang="ko-KR" altLang="en-US">
                <a:solidFill>
                  <a:prstClr val="black"/>
                </a:solidFill>
              </a:rPr>
              <a:t>수중에서 탐험은 상승과 하강에 제한을 두는 것이 어려워 플레이어 활동 반경을 제한하는 것에 어려움이 있을 수 있다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</a:p>
          <a:p>
            <a:pPr marL="285750" lvl="0" indent="-285750" latinLnBrk="1">
              <a:spcAft>
                <a:spcPts val="1000"/>
              </a:spcAft>
              <a:buSzPct val="100000"/>
              <a:buFont typeface="Arial"/>
              <a:buChar char="•"/>
            </a:pPr>
            <a:r>
              <a:rPr lang="ko-KR" altLang="en-US">
                <a:solidFill>
                  <a:prstClr val="black"/>
                </a:solidFill>
              </a:rPr>
              <a:t>물에 뜨지 않는 물건을 탐험 기간 동안 파밍하도록 하는 것에 문제가 있다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1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탐험 주기 </a:t>
            </a:r>
            <a:r>
              <a:rPr lang="en-US" altLang="ko-KR" dirty="0"/>
              <a:t>– </a:t>
            </a:r>
            <a:r>
              <a:rPr lang="ko-KR" altLang="en-US" dirty="0"/>
              <a:t>썰물</a:t>
            </a:r>
            <a:r>
              <a:rPr lang="en-US" altLang="ko-KR" dirty="0"/>
              <a:t>, </a:t>
            </a:r>
            <a:r>
              <a:rPr lang="ko-KR" altLang="en-US" dirty="0"/>
              <a:t>관리 주기 </a:t>
            </a:r>
            <a:r>
              <a:rPr lang="en-US" altLang="ko-KR" dirty="0"/>
              <a:t>- </a:t>
            </a:r>
            <a:r>
              <a:rPr lang="ko-KR" altLang="en-US" dirty="0"/>
              <a:t>밀물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B8F0A5-65D0-4BAB-8A32-78DF053824A6}"/>
              </a:ext>
            </a:extLst>
          </p:cNvPr>
          <p:cNvSpPr/>
          <p:nvPr/>
        </p:nvSpPr>
        <p:spPr>
          <a:xfrm>
            <a:off x="685801" y="2142066"/>
            <a:ext cx="1458000" cy="178559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장점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4CC7A2-FC48-4CB4-AC95-DEC1E3609884}"/>
              </a:ext>
            </a:extLst>
          </p:cNvPr>
          <p:cNvSpPr/>
          <p:nvPr/>
        </p:nvSpPr>
        <p:spPr>
          <a:xfrm>
            <a:off x="685801" y="4005600"/>
            <a:ext cx="1458000" cy="178559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단점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A6BDB6C-8B4D-4922-911A-3F75A0ACD2D4}"/>
              </a:ext>
            </a:extLst>
          </p:cNvPr>
          <p:cNvSpPr/>
          <p:nvPr/>
        </p:nvSpPr>
        <p:spPr>
          <a:xfrm>
            <a:off x="2220426" y="2142066"/>
            <a:ext cx="8596800" cy="17855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latinLnBrk="1">
              <a:spcAft>
                <a:spcPts val="1000"/>
              </a:spcAft>
              <a:buSzPct val="100000"/>
              <a:buFont typeface="Arial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물이 빠져나간 폐허를 탐험하는 분위기를 연출할 수 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 marL="285750" lvl="0" indent="-285750" latinLnBrk="1">
              <a:spcAft>
                <a:spcPts val="1000"/>
              </a:spcAft>
              <a:buSzPct val="100000"/>
              <a:buFont typeface="Arial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건물들을 수직적으로 탐험하는 </a:t>
            </a:r>
            <a:r>
              <a:rPr lang="en-US" altLang="ko-KR" dirty="0">
                <a:solidFill>
                  <a:prstClr val="black"/>
                </a:solidFill>
              </a:rPr>
              <a:t>3D </a:t>
            </a:r>
            <a:r>
              <a:rPr lang="ko-KR" altLang="en-US" dirty="0">
                <a:solidFill>
                  <a:prstClr val="black"/>
                </a:solidFill>
              </a:rPr>
              <a:t>공간 활용은 플레이어의 활동 반경을 제한하기 쉽다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</a:p>
          <a:p>
            <a:pPr marL="285750" lvl="0" indent="-285750" latinLnBrk="1">
              <a:spcAft>
                <a:spcPts val="1000"/>
              </a:spcAft>
              <a:buSzPct val="100000"/>
              <a:buFont typeface="Arial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밀물 시기에는 찾을 수 없는 고철이나 가라앉은 물건들을 마른 땅에서 찾는 것이 가능하다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231850-EE99-4427-8A63-8EA48F622848}"/>
              </a:ext>
            </a:extLst>
          </p:cNvPr>
          <p:cNvSpPr/>
          <p:nvPr/>
        </p:nvSpPr>
        <p:spPr>
          <a:xfrm>
            <a:off x="2220426" y="4005601"/>
            <a:ext cx="8596800" cy="17855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latinLnBrk="1">
              <a:spcAft>
                <a:spcPts val="1000"/>
              </a:spcAft>
              <a:buSzPct val="100000"/>
              <a:buFont typeface="Arial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흙을 채굴기로 채굴한다 가정해도 썰물 기간 동안 만 자동화 시설이 돌아가는 것을 설명하는 것에는 어려움이 있을 수 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 marL="285750" lvl="0" indent="-285750" latinLnBrk="1">
              <a:spcAft>
                <a:spcPts val="1000"/>
              </a:spcAft>
              <a:buSzPct val="100000"/>
              <a:buFont typeface="Arial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흙은 기본적으로 제한적으로 획득되는 형태로 설계되어 있는 자원이다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5475363-F198-4858-892A-2D35E7857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869134"/>
            <a:ext cx="10131425" cy="853831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썰물 탐험 주기의 단점은 대부분 흙과 관련된 단점이므로 해당 문제만 해결하면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썰물을 탐험 주기로 삼기로 결정하였다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43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9344045-0665-41C3-8B8B-768AFA33E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89" y="2302848"/>
            <a:ext cx="3251366" cy="32513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흙 자원의 특징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AF222D-9173-40C0-9747-5071DF654744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5530441" cy="364913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워터 월드</a:t>
            </a:r>
            <a:r>
              <a:rPr lang="en-US" altLang="ko-KR"/>
              <a:t>, </a:t>
            </a:r>
            <a:r>
              <a:rPr lang="ko-KR" altLang="en-US"/>
              <a:t>래프트 등 바다와 관련된 매체에서 흙이 귀한 자원으로 등장한다</a:t>
            </a:r>
            <a:r>
              <a:rPr lang="en-US" altLang="ko-KR"/>
              <a:t>.</a:t>
            </a:r>
          </a:p>
          <a:p>
            <a:r>
              <a:rPr lang="ko-KR" altLang="en-US"/>
              <a:t>평범한 환경에서는 말 그대로 흙처럼 널린 물건이 귀한 물건이 된다는 아이러니를 가져다 준다</a:t>
            </a:r>
            <a:r>
              <a:rPr lang="en-US" altLang="ko-KR"/>
              <a:t>.</a:t>
            </a:r>
          </a:p>
          <a:p>
            <a:r>
              <a:rPr lang="ko-KR" altLang="en-US"/>
              <a:t>게임 마인크래프트의 유저 창작 맵 스카이 블록은</a:t>
            </a:r>
            <a:r>
              <a:rPr lang="en-US" altLang="ko-KR"/>
              <a:t> </a:t>
            </a:r>
            <a:r>
              <a:rPr lang="ko-KR" altLang="en-US"/>
              <a:t>제한적인 자원으로 생존하는 것이 특징으로 흙의 양을 늘릴 수단이 제한되어 고급 자원이 된다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0AE28F-5DC5-4828-9834-FDED5E298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89" y="2302847"/>
            <a:ext cx="3251367" cy="32513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21FCD8-3BD8-4723-B322-8C643DD73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084" y="2302847"/>
            <a:ext cx="3327571" cy="33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4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DCAE182-4F0B-4151-9EF2-9744F4D371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3" r="160"/>
          <a:stretch/>
        </p:blipFill>
        <p:spPr>
          <a:xfrm>
            <a:off x="685801" y="609600"/>
            <a:ext cx="5940000" cy="51816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AF222D-9173-40C0-9747-5071DF654744}"/>
              </a:ext>
            </a:extLst>
          </p:cNvPr>
          <p:cNvSpPr txBox="1">
            <a:spLocks/>
          </p:cNvSpPr>
          <p:nvPr/>
        </p:nvSpPr>
        <p:spPr>
          <a:xfrm>
            <a:off x="6625801" y="609600"/>
            <a:ext cx="5378845" cy="51816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플레이어는 염분이 있는 흙을 가공할 때 두가지 방법을 선택하게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흙을 점토로 만들어서 전체 생산 시설의 규모를 증가시키거나</a:t>
            </a:r>
            <a:endParaRPr lang="en-US" altLang="ko-KR" dirty="0"/>
          </a:p>
          <a:p>
            <a:r>
              <a:rPr lang="ko-KR" altLang="en-US" dirty="0"/>
              <a:t>흙의 원래 목표인 농사용으로 사용하기 위해 정제할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805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자원의 종류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E1FA91-DB5B-414F-9150-454ED1ED0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065867"/>
            <a:ext cx="5060657" cy="3162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03FDAF-055F-4A9D-BC16-490255658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68" y="2065867"/>
            <a:ext cx="5060657" cy="3162911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53E3FBC-FB3D-4CE0-9302-FD40FCB4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47" y="5228778"/>
            <a:ext cx="5075822" cy="1387922"/>
          </a:xfrm>
          <a:solidFill>
            <a:schemeClr val="accent2">
              <a:lumMod val="50000"/>
              <a:alpha val="75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재생 가능 자원</a:t>
            </a:r>
            <a:endParaRPr lang="en-US" altLang="ko-KR" dirty="0"/>
          </a:p>
          <a:p>
            <a:r>
              <a:rPr lang="ko-KR" altLang="en-US" dirty="0"/>
              <a:t>무한히 생성되는 형태의 자원 무한히 소모하는 자원 싱크와 함께하는 경우가 많다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 err="1"/>
              <a:t>마인크래프트의</a:t>
            </a:r>
            <a:r>
              <a:rPr lang="ko-KR" altLang="en-US" dirty="0"/>
              <a:t> 조약돌</a:t>
            </a:r>
            <a:r>
              <a:rPr lang="en-US" altLang="ko-KR" dirty="0"/>
              <a:t>, </a:t>
            </a:r>
            <a:r>
              <a:rPr lang="ko-KR" altLang="en-US" dirty="0" err="1"/>
              <a:t>새티스팩토리</a:t>
            </a:r>
            <a:r>
              <a:rPr lang="ko-KR" altLang="en-US" dirty="0"/>
              <a:t> 대부분의 자원들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C0441BA-551D-4AAB-8278-BB9D678A592F}"/>
              </a:ext>
            </a:extLst>
          </p:cNvPr>
          <p:cNvSpPr txBox="1">
            <a:spLocks/>
          </p:cNvSpPr>
          <p:nvPr/>
        </p:nvSpPr>
        <p:spPr>
          <a:xfrm>
            <a:off x="5741404" y="5228778"/>
            <a:ext cx="5075822" cy="1387922"/>
          </a:xfrm>
          <a:prstGeom prst="rect">
            <a:avLst/>
          </a:prstGeom>
          <a:solidFill>
            <a:schemeClr val="accent2">
              <a:lumMod val="50000"/>
              <a:alpha val="7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재생 불가능한 자원</a:t>
            </a:r>
            <a:endParaRPr lang="en-US" altLang="ko-KR" dirty="0"/>
          </a:p>
          <a:p>
            <a:r>
              <a:rPr lang="ko-KR" altLang="en-US" dirty="0"/>
              <a:t>월드 전체</a:t>
            </a:r>
            <a:r>
              <a:rPr lang="en-US" altLang="ko-KR" dirty="0"/>
              <a:t>, </a:t>
            </a:r>
            <a:r>
              <a:rPr lang="ko-KR" altLang="en-US" dirty="0"/>
              <a:t>혹은 특정 </a:t>
            </a:r>
            <a:r>
              <a:rPr lang="ko-KR" altLang="en-US" dirty="0" err="1"/>
              <a:t>청크</a:t>
            </a:r>
            <a:r>
              <a:rPr lang="ko-KR" altLang="en-US" dirty="0"/>
              <a:t> 내에서 정해진 양의 자원만 존재하고 그 이상 얻을 수 없는 자원 </a:t>
            </a:r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 err="1"/>
              <a:t>마인크래프트의</a:t>
            </a:r>
            <a:r>
              <a:rPr lang="ko-KR" altLang="en-US" dirty="0"/>
              <a:t> 다이아몬드</a:t>
            </a:r>
            <a:r>
              <a:rPr lang="en-US" altLang="ko-KR" dirty="0"/>
              <a:t>, </a:t>
            </a:r>
            <a:r>
              <a:rPr lang="ko-KR" altLang="en-US" dirty="0" err="1"/>
              <a:t>새티스팩토리의</a:t>
            </a:r>
            <a:r>
              <a:rPr lang="ko-KR" altLang="en-US" dirty="0"/>
              <a:t> 전지 달팽이</a:t>
            </a:r>
          </a:p>
        </p:txBody>
      </p:sp>
    </p:spTree>
    <p:extLst>
      <p:ext uri="{BB962C8B-B14F-4D97-AF65-F5344CB8AC3E}">
        <p14:creationId xmlns:p14="http://schemas.microsoft.com/office/powerpoint/2010/main" val="1110036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</a:t>
            </a:r>
            <a:r>
              <a:rPr lang="en-US" altLang="ko-KR" dirty="0"/>
              <a:t>– </a:t>
            </a:r>
            <a:r>
              <a:rPr lang="ko-KR" altLang="en-US" dirty="0"/>
              <a:t>황금</a:t>
            </a:r>
            <a:r>
              <a:rPr lang="en-US" altLang="ko-KR" dirty="0"/>
              <a:t>| </a:t>
            </a:r>
            <a:r>
              <a:rPr lang="ko-KR" altLang="en-US" dirty="0"/>
              <a:t>상점 재화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AF222D-9173-40C0-9747-5071DF654744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5530441" cy="364913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재생 불가능 </a:t>
            </a:r>
            <a:r>
              <a:rPr lang="en-US" altLang="ko-KR" dirty="0"/>
              <a:t>| </a:t>
            </a:r>
            <a:r>
              <a:rPr lang="ko-KR" altLang="en-US" dirty="0"/>
              <a:t>자원 싱크 없음</a:t>
            </a:r>
            <a:endParaRPr lang="en-US" altLang="ko-KR" dirty="0"/>
          </a:p>
          <a:p>
            <a:r>
              <a:rPr lang="ko-KR" altLang="en-US" dirty="0"/>
              <a:t>재생 불가능 한 자원이지만 상점과의 거래를 통해 전 세계의 황금 시장에 접근 가능하기 때문에 황금 품귀는 일어나기 힘들다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자체로는 쓸모가 없고 거래용으로만 사용되므로 모아둘 필요는 적다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상점은 월석으로 만들어진 포탈을 통해 접근 가능하고 플레이어가 얻은 자원을 판매하는 것도 가능하고 자원을 구매하는 것도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커스텀 스테이션이 존재할 경우 상점에서는 기본 성능을 제공하는 스테이션 설계도를 판매한다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F2C046-152E-4E4E-9677-CAC4D84F8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89" y="2302848"/>
            <a:ext cx="3251366" cy="32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8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</a:t>
            </a:r>
            <a:r>
              <a:rPr lang="en-US" altLang="ko-KR" dirty="0"/>
              <a:t>– </a:t>
            </a:r>
            <a:r>
              <a:rPr lang="ko-KR" altLang="en-US" dirty="0"/>
              <a:t>월석 </a:t>
            </a:r>
            <a:r>
              <a:rPr lang="en-US" altLang="ko-KR" dirty="0"/>
              <a:t>| </a:t>
            </a:r>
            <a:r>
              <a:rPr lang="ko-KR" altLang="en-US" dirty="0"/>
              <a:t>특수 자원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AF222D-9173-40C0-9747-5071DF654744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5530441" cy="364913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재생 불가능 </a:t>
            </a:r>
            <a:r>
              <a:rPr lang="en-US" altLang="ko-KR" dirty="0"/>
              <a:t>| </a:t>
            </a:r>
            <a:r>
              <a:rPr lang="ko-KR" altLang="en-US" dirty="0"/>
              <a:t>자원 싱크 없음</a:t>
            </a:r>
            <a:endParaRPr lang="en-US" altLang="ko-KR" dirty="0"/>
          </a:p>
          <a:p>
            <a:r>
              <a:rPr lang="ko-KR" altLang="en-US" dirty="0"/>
              <a:t>게임에서 물리적 한계를 뛰어넘는 수준의 장비에는 항상 월석을 필요로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최소한 한 개의 월석 전구가 있어야만 작물들이 빠른 속도로 자라난다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월석은 제한된 수의 자원만이 존재하는 재생 불가능한 자원이면서 상점에서 획득도 불가능하다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부분에 월석을 사용하려면 반드시 다른 부분에서 월석을 가져와야 한다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447EFC-0B85-422F-8DD5-E932B6832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89" y="2302848"/>
            <a:ext cx="3251366" cy="32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5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46F3E29-F7A4-4D7A-9103-C71F3F02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기획 컨셉</a:t>
            </a:r>
          </a:p>
        </p:txBody>
      </p:sp>
      <p:graphicFrame>
        <p:nvGraphicFramePr>
          <p:cNvPr id="11" name="내용 개체 틀 3">
            <a:extLst>
              <a:ext uri="{FF2B5EF4-FFF2-40B4-BE49-F238E27FC236}">
                <a16:creationId xmlns:a16="http://schemas.microsoft.com/office/drawing/2014/main" id="{7C29ABD6-5CEC-4BD2-B50C-F695604AA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669693"/>
              </p:ext>
            </p:extLst>
          </p:nvPr>
        </p:nvGraphicFramePr>
        <p:xfrm>
          <a:off x="685800" y="2141538"/>
          <a:ext cx="10131425" cy="4106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285">
                  <a:extLst>
                    <a:ext uri="{9D8B030D-6E8A-4147-A177-3AD203B41FA5}">
                      <a16:colId xmlns:a16="http://schemas.microsoft.com/office/drawing/2014/main" val="317800026"/>
                    </a:ext>
                  </a:extLst>
                </a:gridCol>
                <a:gridCol w="920348">
                  <a:extLst>
                    <a:ext uri="{9D8B030D-6E8A-4147-A177-3AD203B41FA5}">
                      <a16:colId xmlns:a16="http://schemas.microsoft.com/office/drawing/2014/main" val="655244394"/>
                    </a:ext>
                  </a:extLst>
                </a:gridCol>
                <a:gridCol w="3875714">
                  <a:extLst>
                    <a:ext uri="{9D8B030D-6E8A-4147-A177-3AD203B41FA5}">
                      <a16:colId xmlns:a16="http://schemas.microsoft.com/office/drawing/2014/main" val="3960009341"/>
                    </a:ext>
                  </a:extLst>
                </a:gridCol>
                <a:gridCol w="3309078">
                  <a:extLst>
                    <a:ext uri="{9D8B030D-6E8A-4147-A177-3AD203B41FA5}">
                      <a16:colId xmlns:a16="http://schemas.microsoft.com/office/drawing/2014/main" val="4254873993"/>
                    </a:ext>
                  </a:extLst>
                </a:gridCol>
              </a:tblGrid>
              <a:tr h="421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차회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제출일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기획 내용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변경점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88101"/>
                  </a:ext>
                </a:extLst>
              </a:tr>
              <a:tr h="737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제안서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03.22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컨셉 설정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47888"/>
                  </a:ext>
                </a:extLst>
              </a:tr>
              <a:tr h="737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 발표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04.05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달 주기에 따른 게임 진행 단계 구분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05109"/>
                  </a:ext>
                </a:extLst>
              </a:tr>
              <a:tr h="737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 발표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05.03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흙을 중심으로 자원 사이클 정리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31720"/>
                  </a:ext>
                </a:extLst>
              </a:tr>
              <a:tr h="737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차 발표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06.05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trike="sngStrike" baseline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흙을 넘어서 확장된 자원 관리 사이클 설계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타 게임에서 발생하는 불편함을 분석하고 이에 대한 해결책과 그 해결책이 발생시키는 문제점을 해결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427674"/>
                  </a:ext>
                </a:extLst>
              </a:tr>
              <a:tr h="737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차 발표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06.19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trike="sngStrike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게임 진행 단계와 기후에 따른 자원 사이클 설계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자원 유형 정리와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1~3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차 정리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36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37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</a:t>
            </a:r>
            <a:r>
              <a:rPr lang="en-US" altLang="ko-KR" dirty="0"/>
              <a:t>– </a:t>
            </a:r>
            <a:r>
              <a:rPr lang="ko-KR" altLang="en-US" dirty="0"/>
              <a:t>병 </a:t>
            </a:r>
            <a:r>
              <a:rPr lang="en-US" altLang="ko-KR" dirty="0"/>
              <a:t>| </a:t>
            </a:r>
            <a:r>
              <a:rPr lang="ko-KR" altLang="en-US" dirty="0"/>
              <a:t>인벤토리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AF222D-9173-40C0-9747-5071DF654744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5530441" cy="364913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재생 가능 </a:t>
            </a:r>
            <a:r>
              <a:rPr lang="en-US" altLang="ko-KR" dirty="0"/>
              <a:t>| </a:t>
            </a:r>
            <a:r>
              <a:rPr lang="ko-KR" altLang="en-US" dirty="0"/>
              <a:t>자원 싱크 없음</a:t>
            </a:r>
            <a:endParaRPr lang="en-US" altLang="ko-KR" dirty="0"/>
          </a:p>
          <a:p>
            <a:r>
              <a:rPr lang="ko-KR" altLang="en-US" dirty="0"/>
              <a:t>인벤토리의 크기는 무한하지만 한 개의 아이템을 보관하려면 반드시 한 개의 병이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실질적으로는 무한히 확장 가능한</a:t>
            </a:r>
            <a:r>
              <a:rPr lang="en-US" altLang="ko-KR" dirty="0"/>
              <a:t>, </a:t>
            </a:r>
            <a:r>
              <a:rPr lang="ko-KR" altLang="en-US" dirty="0"/>
              <a:t>한번에 한 개만 보관 가능한 인벤토리를 가지는 것과 동일하다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유리병과 도자기 병이 있고 도자기 병은 내용물을 알 수 없으나 비용이 싸다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6BB5BC-AB80-4176-BF3B-941041598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25" y="1803317"/>
            <a:ext cx="3251365" cy="32513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998A5C-AFD3-4339-9122-8437923F0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962" y="2647906"/>
            <a:ext cx="3251365" cy="32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67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A5CEDF-8AF2-4244-AE4E-18C3532C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962" y="2647906"/>
            <a:ext cx="3251366" cy="32513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</a:t>
            </a:r>
            <a:r>
              <a:rPr lang="en-US" altLang="ko-KR" dirty="0"/>
              <a:t>– </a:t>
            </a:r>
            <a:r>
              <a:rPr lang="ko-KR" altLang="en-US" dirty="0"/>
              <a:t>건축재 </a:t>
            </a:r>
            <a:r>
              <a:rPr lang="en-US" altLang="ko-KR" dirty="0"/>
              <a:t>| </a:t>
            </a:r>
            <a:r>
              <a:rPr lang="ko-KR" altLang="en-US" dirty="0"/>
              <a:t>기지의 확장과 최적화용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AF222D-9173-40C0-9747-5071DF654744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5530441" cy="364913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재생 가능 </a:t>
            </a:r>
            <a:r>
              <a:rPr lang="en-US" altLang="ko-KR" dirty="0"/>
              <a:t>| </a:t>
            </a:r>
            <a:r>
              <a:rPr lang="ko-KR" altLang="en-US" dirty="0"/>
              <a:t>자원 싱크 없음</a:t>
            </a:r>
            <a:endParaRPr lang="en-US" altLang="ko-KR" dirty="0"/>
          </a:p>
          <a:p>
            <a:r>
              <a:rPr lang="ko-KR" altLang="en-US" dirty="0"/>
              <a:t>낮은 우선순위를 가지며</a:t>
            </a:r>
            <a:r>
              <a:rPr lang="en-US" altLang="ko-KR" dirty="0"/>
              <a:t>, </a:t>
            </a:r>
            <a:r>
              <a:rPr lang="ko-KR" altLang="en-US" dirty="0"/>
              <a:t>양이 늘어나면 연료로 소모되지 않는 한 유지된다</a:t>
            </a:r>
            <a:r>
              <a:rPr lang="en-US" altLang="ko-KR" dirty="0"/>
              <a:t>. </a:t>
            </a:r>
            <a:r>
              <a:rPr lang="ko-KR" altLang="en-US" dirty="0"/>
              <a:t>밀물 기간에만 소모된다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최후의 시련 기간에는 기지 개선을 위한 일정량 이상은 필요하지 않으며 건설되어 있던 기지를 해체하면 많은 양이 발생될 수 밖에 없다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984518-51DF-472B-BE35-1A186948C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69" y="2259787"/>
            <a:ext cx="3104878" cy="253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60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</a:t>
            </a:r>
            <a:r>
              <a:rPr lang="en-US" altLang="ko-KR" dirty="0"/>
              <a:t>– </a:t>
            </a:r>
            <a:r>
              <a:rPr lang="ko-KR" altLang="en-US" dirty="0"/>
              <a:t>연료 </a:t>
            </a:r>
            <a:r>
              <a:rPr lang="en-US" altLang="ko-KR" dirty="0"/>
              <a:t>| </a:t>
            </a:r>
            <a:r>
              <a:rPr lang="ko-KR" altLang="en-US" dirty="0"/>
              <a:t>기지의 안정적 가동을 위한 자원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AF222D-9173-40C0-9747-5071DF654744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5530441" cy="364913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재생 가능 </a:t>
            </a:r>
            <a:r>
              <a:rPr lang="en-US" altLang="ko-KR" dirty="0"/>
              <a:t>| </a:t>
            </a:r>
            <a:r>
              <a:rPr lang="ko-KR" altLang="en-US" dirty="0"/>
              <a:t>자원 싱크 있음</a:t>
            </a:r>
            <a:endParaRPr lang="en-US" altLang="ko-KR" dirty="0"/>
          </a:p>
          <a:p>
            <a:r>
              <a:rPr lang="ko-KR" altLang="en-US" dirty="0"/>
              <a:t>중간재의 역할로서 소모된다</a:t>
            </a:r>
            <a:r>
              <a:rPr lang="en-US" altLang="ko-KR" dirty="0"/>
              <a:t>. </a:t>
            </a:r>
            <a:r>
              <a:rPr lang="ko-KR" altLang="en-US" dirty="0"/>
              <a:t>밀물 기간에는 소모되지 않는 자원이므로 생산 라인에서 바로바로 소모되도록 하여도 상관 없다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최후의 시련 기간에는 소모되지만 생존자의 증감에 영향을 받지 않기 때문에 일정량만 비축하면 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184A6-099B-483A-9292-84F985414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89" y="2302848"/>
            <a:ext cx="3251366" cy="32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7F1CB27-214D-42A3-A03A-3279E0025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61" y="2302848"/>
            <a:ext cx="3250794" cy="32507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</a:t>
            </a:r>
            <a:r>
              <a:rPr lang="en-US" altLang="ko-KR" dirty="0"/>
              <a:t>– </a:t>
            </a:r>
            <a:r>
              <a:rPr lang="ko-KR" altLang="en-US" dirty="0"/>
              <a:t>소비재 </a:t>
            </a:r>
            <a:r>
              <a:rPr lang="en-US" altLang="ko-KR" dirty="0"/>
              <a:t>| </a:t>
            </a:r>
            <a:r>
              <a:rPr lang="ko-KR" altLang="en-US" dirty="0"/>
              <a:t>생존에 필수적인 식량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AF222D-9173-40C0-9747-5071DF654744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5530441" cy="364913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재생 가능 </a:t>
            </a:r>
            <a:r>
              <a:rPr lang="en-US" altLang="ko-KR" dirty="0"/>
              <a:t>| </a:t>
            </a:r>
            <a:r>
              <a:rPr lang="ko-KR" altLang="en-US" dirty="0"/>
              <a:t>자원 싱크 있음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순위로 </a:t>
            </a:r>
            <a:r>
              <a:rPr lang="ko-KR" altLang="en-US" dirty="0" err="1"/>
              <a:t>비축해야할</a:t>
            </a:r>
            <a:r>
              <a:rPr lang="ko-KR" altLang="en-US" dirty="0"/>
              <a:t> 우선순위를 가지나 유통기한이 존재해 높은 단계로 가공되어야 한다</a:t>
            </a:r>
            <a:r>
              <a:rPr lang="en-US" altLang="ko-KR" dirty="0"/>
              <a:t>. </a:t>
            </a:r>
            <a:r>
              <a:rPr lang="ko-KR" altLang="en-US" dirty="0"/>
              <a:t>밀물 기간에도</a:t>
            </a:r>
            <a:r>
              <a:rPr lang="en-US" altLang="ko-KR" dirty="0"/>
              <a:t>, </a:t>
            </a:r>
            <a:r>
              <a:rPr lang="ko-KR" altLang="en-US" dirty="0"/>
              <a:t>썰물 기간에도 소모되는 자원이다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농장에서 생산되는 원재료와 식료품으로 가공된 형태가 있으며 썰물 기간에는 원재료를 소모하고 밀물 기간에는 가공품을 소모하는 것이 장려된다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최후의 시련 기간 동안 생존자의 수에 따라 소모량이 급격하게 늘어나는 자원으로 시련 기간 동안 발생하는 갈등을 관리할 필요가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071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흙의 사용처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AF222D-9173-40C0-9747-5071DF654744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5530441" cy="364913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흙은 소비재를 생산하는 것에 직접적으로 연결되어 있는 자원으로 흙의 양 </a:t>
            </a:r>
            <a:r>
              <a:rPr lang="en-US" altLang="ko-KR" dirty="0"/>
              <a:t>= </a:t>
            </a:r>
            <a:r>
              <a:rPr lang="ko-KR" altLang="en-US" dirty="0"/>
              <a:t>소비재의 생산량에 해당한다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소비재의 유통기한은 소비재의 축적을 막는 역할을 하는데</a:t>
            </a:r>
            <a:r>
              <a:rPr lang="en-US" altLang="ko-KR" dirty="0"/>
              <a:t>, </a:t>
            </a:r>
            <a:r>
              <a:rPr lang="ko-KR" altLang="en-US" dirty="0"/>
              <a:t>유통기한의 존재 때문에 소비재의 전체 수량은 아무리 비축하더라도 제한되게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이는 소비재는 항상 소비량에 맞는 수준의 공급량을 유지해야 안정적이게 유도하고</a:t>
            </a:r>
            <a:r>
              <a:rPr lang="en-US" altLang="ko-KR" dirty="0"/>
              <a:t>, </a:t>
            </a:r>
            <a:r>
              <a:rPr lang="ko-KR" altLang="en-US" dirty="0"/>
              <a:t>따라서 흙은 소비재 소모량을 늘리는 것에 핵심적인 역할을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흙이 바닷물처럼 제한 없이 생성되는 자원이 된다면 유저의 소비재 생산량 통제가 어려울 수 있기 때문에 흙을 지속적으로 생산되는 자원으로 설정하는 것은 힘들다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5B35EA-B07F-478C-9E96-F9B8B3EA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134506"/>
            <a:ext cx="3706307" cy="65889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53144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썰물 탐험 주기의 문제점의 해결책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000" b="1" dirty="0"/>
              <a:t>목표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썰물 기간동안 탐험을 진행하고 밀물 기간동안 기지를 건설하는 형태를 적용한다</a:t>
            </a:r>
            <a:r>
              <a:rPr lang="en-US" altLang="ko-KR" sz="2000" b="1" dirty="0"/>
              <a:t>.</a:t>
            </a:r>
          </a:p>
          <a:p>
            <a:r>
              <a:rPr lang="ko-KR" altLang="en-US" dirty="0"/>
              <a:t>발상의 전환 </a:t>
            </a:r>
            <a:r>
              <a:rPr lang="en-US" altLang="ko-KR" dirty="0"/>
              <a:t>– </a:t>
            </a:r>
            <a:r>
              <a:rPr lang="ko-KR" altLang="en-US" dirty="0"/>
              <a:t>초기 개선 방식의 아이디어를 반대로 적용한다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기간에만 자원 생성 </a:t>
            </a:r>
            <a:r>
              <a:rPr lang="en-US" altLang="ko-KR" dirty="0"/>
              <a:t>= </a:t>
            </a:r>
            <a:r>
              <a:rPr lang="ko-KR" altLang="en-US" dirty="0"/>
              <a:t>썰물 기간에만 작동 가능</a:t>
            </a:r>
            <a:endParaRPr lang="en-US" altLang="ko-KR" dirty="0"/>
          </a:p>
          <a:p>
            <a:pPr lvl="1"/>
            <a:r>
              <a:rPr lang="ko-KR" altLang="en-US" dirty="0"/>
              <a:t>썰물 기간에만 작동 가능 </a:t>
            </a:r>
            <a:r>
              <a:rPr lang="en-US" altLang="ko-KR" dirty="0"/>
              <a:t>-&gt; </a:t>
            </a:r>
            <a:r>
              <a:rPr lang="ko-KR" altLang="en-US" dirty="0"/>
              <a:t>밀물 기간에는 작동 불가능</a:t>
            </a:r>
            <a:endParaRPr lang="en-US" altLang="ko-KR" dirty="0"/>
          </a:p>
          <a:p>
            <a:r>
              <a:rPr lang="ko-KR" altLang="en-US" dirty="0"/>
              <a:t>밀물 기간에 들어차는 해수를 자동화 가동을 방해하는 요소로 설명한다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폐수를 버리는 배출구가 있고 밀물 기간은 해당 배출구가 막혀 자동화 시설 가동이 불가능하다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습도가 너무 높아져 가열 장치나 발전기 등의 가동의 어려움이 발생한다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615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추가적 문제점과 해결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3092932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dirty="0"/>
              <a:t>썰물 기간은 바닷물과 같은 지속적으로 공급되는 형태의 자원의 공급이 부족할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가능한 해결책 후보</a:t>
            </a:r>
            <a:r>
              <a:rPr lang="en-US" altLang="ko-KR" dirty="0"/>
              <a:t>1 - </a:t>
            </a:r>
            <a:r>
              <a:rPr lang="ko-KR" altLang="en-US" dirty="0"/>
              <a:t>밀물 기간 동안 대형 탱크에 물을 다량으로 저장하도록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발생 가능한 문제점 </a:t>
            </a:r>
            <a:r>
              <a:rPr lang="en-US" altLang="ko-KR" dirty="0"/>
              <a:t>- </a:t>
            </a:r>
            <a:r>
              <a:rPr lang="ko-KR" altLang="en-US" dirty="0"/>
              <a:t>기지 개선에 걸림돌이나 장애물로서 작동할 수도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가능한 해결책 후보</a:t>
            </a:r>
            <a:r>
              <a:rPr lang="en-US" altLang="ko-KR" dirty="0"/>
              <a:t>2 - </a:t>
            </a:r>
            <a:r>
              <a:rPr lang="ko-KR" altLang="en-US" dirty="0"/>
              <a:t>상점을 연결하는 포탈에서 썰물 기간 동안</a:t>
            </a:r>
            <a:r>
              <a:rPr lang="en-US" altLang="ko-KR" dirty="0"/>
              <a:t>(</a:t>
            </a:r>
            <a:r>
              <a:rPr lang="ko-KR" altLang="en-US" dirty="0"/>
              <a:t>포탈 건너편은 밀물이므로</a:t>
            </a:r>
            <a:r>
              <a:rPr lang="en-US" altLang="ko-KR" dirty="0"/>
              <a:t>) </a:t>
            </a:r>
            <a:r>
              <a:rPr lang="ko-KR" altLang="en-US" dirty="0"/>
              <a:t>바닷물이 쏟아져 나오도록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발생 가능한 문제점 </a:t>
            </a:r>
            <a:r>
              <a:rPr lang="en-US" altLang="ko-KR" dirty="0"/>
              <a:t>- </a:t>
            </a:r>
            <a:r>
              <a:rPr lang="ko-KR" altLang="en-US" dirty="0"/>
              <a:t>사이클에 따른 자원 결핍 문제가 희석될 수 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해결책 </a:t>
            </a:r>
            <a:r>
              <a:rPr lang="en-US" altLang="ko-KR" dirty="0"/>
              <a:t>- </a:t>
            </a:r>
            <a:r>
              <a:rPr lang="ko-KR" altLang="en-US" dirty="0"/>
              <a:t>밀물 기간을 자원이 생성되지 않는 </a:t>
            </a:r>
            <a:r>
              <a:rPr lang="en-US" altLang="ko-KR" dirty="0"/>
              <a:t>"</a:t>
            </a:r>
            <a:r>
              <a:rPr lang="ko-KR" altLang="en-US" dirty="0" err="1"/>
              <a:t>매마른</a:t>
            </a:r>
            <a:r>
              <a:rPr lang="en-US" altLang="ko-KR" dirty="0"/>
              <a:t>" </a:t>
            </a:r>
            <a:r>
              <a:rPr lang="ko-KR" altLang="en-US" dirty="0"/>
              <a:t>주기로 설정하여 바닷물이 밀물 자원이라는 느낌을 희석시킨다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50BB4F-0A5D-452B-8EA3-0E4BA3316A5D}"/>
              </a:ext>
            </a:extLst>
          </p:cNvPr>
          <p:cNvSpPr/>
          <p:nvPr/>
        </p:nvSpPr>
        <p:spPr>
          <a:xfrm>
            <a:off x="685801" y="5234999"/>
            <a:ext cx="10131424" cy="11124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해결책 후보 </a:t>
            </a:r>
            <a:r>
              <a:rPr lang="en-US" altLang="ko-KR" sz="4000" dirty="0">
                <a:solidFill>
                  <a:schemeClr val="bg1"/>
                </a:solidFill>
              </a:rPr>
              <a:t>2</a:t>
            </a:r>
            <a:r>
              <a:rPr lang="ko-KR" altLang="en-US" sz="4000" dirty="0">
                <a:solidFill>
                  <a:schemeClr val="bg1"/>
                </a:solidFill>
              </a:rPr>
              <a:t>를 해결책으로 채택한다</a:t>
            </a:r>
            <a:r>
              <a:rPr lang="en-US" altLang="ko-KR" sz="4000" dirty="0">
                <a:solidFill>
                  <a:schemeClr val="bg1"/>
                </a:solidFill>
              </a:rPr>
              <a:t>.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79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해결 방식을 적용한 게임플레이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142067"/>
            <a:ext cx="4038921" cy="3649133"/>
          </a:xfr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달이 떨어지는 이유는 “</a:t>
            </a:r>
            <a:r>
              <a:rPr lang="ko-KR" altLang="en-US" dirty="0" err="1">
                <a:solidFill>
                  <a:schemeClr val="bg1"/>
                </a:solidFill>
              </a:rPr>
              <a:t>마법”이기</a:t>
            </a:r>
            <a:r>
              <a:rPr lang="ko-KR" altLang="en-US" dirty="0">
                <a:solidFill>
                  <a:schemeClr val="bg1"/>
                </a:solidFill>
              </a:rPr>
              <a:t> 때문에 모든 게임적 허용과 이야기 진행의 편의성을 넘겨 버릴 수 있는 편리한 상자가 존재한다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3B259A-D737-41E7-AB06-2223610D3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68526"/>
            <a:ext cx="6025773" cy="33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8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썰물 기간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142067"/>
            <a:ext cx="4038921" cy="3649133"/>
          </a:xfr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물을 피해 고지대로 대피해 상점을 이용하고 기지를 건설한다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주요 설비가 가동되기 시작하면서 상점 포탈에서 물이 쏟아져 나온다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기지가 자동으로 가동되면서 자원을 축적하고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플레이어는 </a:t>
            </a:r>
            <a:r>
              <a:rPr lang="ko-KR" altLang="en-US" dirty="0" err="1">
                <a:solidFill>
                  <a:schemeClr val="bg1"/>
                </a:solidFill>
              </a:rPr>
              <a:t>매마른</a:t>
            </a:r>
            <a:r>
              <a:rPr lang="ko-KR" altLang="en-US" dirty="0">
                <a:solidFill>
                  <a:schemeClr val="bg1"/>
                </a:solidFill>
              </a:rPr>
              <a:t> 황무지를 탐험한다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9F80F0-7568-42FA-A9C4-E7C8479D0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42067"/>
            <a:ext cx="6025773" cy="3649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740C99-B3B8-4697-B9B2-5B087A2FC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1" y="1057357"/>
            <a:ext cx="4160939" cy="56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2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밀물 기간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142067"/>
            <a:ext cx="4038921" cy="3649133"/>
          </a:xfr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물을 피해 고지대로 대피해 상점을 이용하고 기지를 건설한다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주요 설비의 가동에 장애가 발생하고 자원의 생산이 중단되면서 기지의 시설을 개선하는 것에 집중한다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A54C7E-3732-47C0-A76E-954943B03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3" y="1055325"/>
            <a:ext cx="4160939" cy="5648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49E4DC-6304-4A6F-B4C4-AE2BFB757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71455"/>
            <a:ext cx="6025773" cy="33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4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BF19A-019E-405C-88E5-967F576253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21E6E98-707A-4B6B-89D8-30D38890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800" dirty="0"/>
              <a:t>1</a:t>
            </a:r>
            <a:r>
              <a:rPr lang="ko-KR" altLang="en-US" sz="2800" dirty="0"/>
              <a:t>년에 걸쳐 지구로 달이 점점 떨어진다는 설정과 함께 강해지는 밀물</a:t>
            </a:r>
            <a:r>
              <a:rPr lang="en-US" altLang="ko-KR" sz="2800" dirty="0"/>
              <a:t>&amp;</a:t>
            </a:r>
            <a:r>
              <a:rPr lang="ko-KR" altLang="en-US" sz="2800" dirty="0"/>
              <a:t>썰물 속에서 생존하는 게임</a:t>
            </a:r>
          </a:p>
          <a:p>
            <a:r>
              <a:rPr lang="ko-KR" altLang="en-US" sz="2800" dirty="0"/>
              <a:t>썰물 동안 저지대에서 자원을 획득하고 밀물 기간 동안 건물 위로 도망쳐 기지를 건설하는 게임 루프를 가지고 있음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2506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주기 교체 기간 증가에 따른 난이도 상승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밀물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설비의 정지가 길어지면서 기지가 가동될 때 까지 자원을 적게 소모하며 버텨야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추가적 개선 사항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밀물 기간이 길어질 경우 기지가 완성되었을 때 플레이할 요소를 추가해야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썰물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밀물 기간 동안 개선하지 못한 부분이 있어도 썰물 기간 동안은 개선하는 것에 어려움이 있어 자원 효율이 크게 타격을 받는다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추가적 개선 사항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썰물 기간동안 기지의 개선을 아예 금지하는 것을 고려한다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623439-5118-45BB-8787-E6F5D37A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" y="2378615"/>
            <a:ext cx="4160939" cy="5607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A3FF8E-0FC8-424C-97EA-B8C8BEC27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5" y="3518060"/>
            <a:ext cx="4160939" cy="5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8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길어진 밀물 주기의 해결책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뗏목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142067"/>
            <a:ext cx="4038921" cy="3649133"/>
          </a:xfr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밀물 기간 동안 기지 개선이 완료 되었을 때 썰물을 기다리는 상황을 방지하는 기능으로 밀물 전용 탐험 시스템이다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실제 아이템을 획득하지는 못하지만 다음 고지대로 삼을 만한 아직 잠기지 않은 지역을 찾아 위치를 기록하거나 자원의 위치를 찾아 미리 부표를 설치할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C583D2-8CF2-4E4C-B3D2-F6DB48D55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5213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42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폭풍전야 기간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142067"/>
            <a:ext cx="4038921" cy="3649133"/>
          </a:xfr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달이 정지위성 궤도에 들어섬에 따라 항상 같은 주기가 반복된다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플레이어의 지역은 썰물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상점 지역은 밀물 주기가 유지된다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만약 썰물 기간동안 기지의 개선을 금지하여도 해당 폭풍전야 기간은 기지의 개선을 허용한다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폭풍전야에서 플레이어의 목표는 가능한 모든 자원을 동원해 생산력을 </a:t>
            </a:r>
            <a:r>
              <a:rPr lang="ko-KR" altLang="en-US" dirty="0" err="1">
                <a:solidFill>
                  <a:schemeClr val="bg1"/>
                </a:solidFill>
              </a:rPr>
              <a:t>강화시켜</a:t>
            </a:r>
            <a:r>
              <a:rPr lang="ko-KR" altLang="en-US" dirty="0">
                <a:solidFill>
                  <a:schemeClr val="bg1"/>
                </a:solidFill>
              </a:rPr>
              <a:t> 최후의 시련을 위한 자원을 비축하는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E2BE47-BEB0-44E3-8EA6-471D342AC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3" y="1055325"/>
            <a:ext cx="4160939" cy="5648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A52346-3787-47EA-833D-4C2B9982C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54270"/>
            <a:ext cx="6092504" cy="34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7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최후의 시련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142067"/>
            <a:ext cx="4038921" cy="3649133"/>
          </a:xfr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최후의 시련은 </a:t>
            </a:r>
            <a:r>
              <a:rPr lang="ko-KR" altLang="en-US" dirty="0" err="1">
                <a:solidFill>
                  <a:schemeClr val="bg1"/>
                </a:solidFill>
              </a:rPr>
              <a:t>쌓아둔</a:t>
            </a:r>
            <a:r>
              <a:rPr lang="ko-KR" altLang="en-US" dirty="0">
                <a:solidFill>
                  <a:schemeClr val="bg1"/>
                </a:solidFill>
              </a:rPr>
              <a:t> 자원을 더 이상 생산 할 수 없고 소비만 하면서 버텨야 하는 기간으로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플레이어에게 일반적인 소모량 예상치를 제시해 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점진적으로 점점 밀물과 썰물의 교체가 빨라지고 기온이 하강하기 시작한다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연료의 소모량이 늘어나 자동화의 효율의 최적화를 필요로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675B0A-4BC6-4652-AC52-DC1EEB752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2" y="1055325"/>
            <a:ext cx="4160939" cy="5607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6359B5-0BE0-483C-8982-CA1B8CE5D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42066"/>
            <a:ext cx="6026001" cy="36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9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최후의 시련</a:t>
            </a:r>
            <a:r>
              <a:rPr lang="en-US" altLang="ko-KR" dirty="0">
                <a:solidFill>
                  <a:schemeClr val="bg1"/>
                </a:solidFill>
              </a:rPr>
              <a:t> – </a:t>
            </a:r>
            <a:r>
              <a:rPr lang="ko-KR" altLang="en-US" dirty="0">
                <a:solidFill>
                  <a:schemeClr val="bg1"/>
                </a:solidFill>
              </a:rPr>
              <a:t>생존자 수용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>
            <a:normAutofit lnSpcReduction="10000"/>
          </a:bodyPr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엔딩 직전에는 방호소로 이동하며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플레이어의 선택에 따라 플레이어 본인만 수용할 자원을 보관할 수도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많은 생존자를 수용하기 위한 자원을 보관할 수도 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추가적인 생존자를 수용할지 여부를 판단해야만 하고 이 과정에서 플레이어에게 윤리적 딜레마를 제시한다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해당 기간동안 플레이어는 건축가 생존자에게 소비재를 대가로 다량의 건축재를 판매 할 수 있는데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최후의 시련을 대비하기 위한 기지를 건설하기 위함이다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2">
              <a:buClrTx/>
            </a:pPr>
            <a:r>
              <a:rPr lang="ko-KR" altLang="en-US" dirty="0">
                <a:solidFill>
                  <a:schemeClr val="bg1"/>
                </a:solidFill>
              </a:rPr>
              <a:t>그러나 직접 지은 방호소로는 최후의 시련을 버틸 수 없으며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플레이어가 건축가 생존자를 방호소로 초대하지 않는다면 그 생존자는 생존하지 못한다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2">
              <a:buClrTx/>
            </a:pPr>
            <a:r>
              <a:rPr lang="ko-KR" altLang="en-US" dirty="0">
                <a:solidFill>
                  <a:schemeClr val="bg1"/>
                </a:solidFill>
              </a:rPr>
              <a:t>하지만 건축가 생존자를 방호소로 초대 하면 건축재가 사실상 필요 없는 잉여 자원이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2">
              <a:buClrTx/>
            </a:pPr>
            <a:r>
              <a:rPr lang="ko-KR" altLang="en-US" dirty="0">
                <a:solidFill>
                  <a:schemeClr val="bg1"/>
                </a:solidFill>
              </a:rPr>
              <a:t>많은 생존자를 수용하기 위해서는 소비재가 많이 필요한데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건축가 생존자를 방호소로 초대하면 많은 생존자를 수용하기 위한 소비재를 감당하는 것에 어려움을 겪는다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2">
              <a:buClrTx/>
            </a:pPr>
            <a:r>
              <a:rPr lang="ko-KR" altLang="en-US" dirty="0">
                <a:solidFill>
                  <a:schemeClr val="bg1"/>
                </a:solidFill>
              </a:rPr>
              <a:t>플레이어는 이러한 딜레마에서 많은 생존자를 수용하기 위해 건축가 생존자를 이용할지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아니면 생존자 사이의 갈등을 감수하고 건축가 </a:t>
            </a:r>
            <a:r>
              <a:rPr lang="ko-KR" altLang="en-US" dirty="0" err="1">
                <a:solidFill>
                  <a:schemeClr val="bg1"/>
                </a:solidFill>
              </a:rPr>
              <a:t>생존가를</a:t>
            </a:r>
            <a:r>
              <a:rPr lang="ko-KR" altLang="en-US" dirty="0">
                <a:solidFill>
                  <a:schemeClr val="bg1"/>
                </a:solidFill>
              </a:rPr>
              <a:t> 초대할지의 선택을 하게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F5BF05-C423-4D33-9772-5F7CDDE56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92" y="609600"/>
            <a:ext cx="3115734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22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최후의 시련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방호소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플레이어가 생존자와 함께 방호소로 들어갔다면 생존자 사이의 갈등을 중재해야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자원 부족과 그로 인한 갈등 중재에 실패한다면 다른 생존자들에 의해 살해될 수 있으며 이는 게임 오버로 이어진다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생존자 집단의 갈등 중재와 그로 인한 엔딩의 분화는 게임 </a:t>
            </a:r>
            <a:r>
              <a:rPr lang="ko-KR" altLang="en-US" dirty="0" err="1">
                <a:solidFill>
                  <a:schemeClr val="bg1"/>
                </a:solidFill>
              </a:rPr>
              <a:t>프로스트펑크의</a:t>
            </a:r>
            <a:r>
              <a:rPr lang="ko-KR" altLang="en-US" dirty="0">
                <a:solidFill>
                  <a:schemeClr val="bg1"/>
                </a:solidFill>
              </a:rPr>
              <a:t> 특유의 스토리텔링에서 모티브를 얻었다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갈등을 중재하는 과정에서 극단적인 수를 사용할 수도 있고 생존자를 감금할 수도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갈등이 심해진다면 플레이어가 감금될 수도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감금은 게임 오버로 이어지지 않고 다른 생존자들과 제한적인 접촉이 가능하다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플레이어를 포함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어떤 생존자가 감금된 상태는 갈등 상태로 간주되어 반드시 해소 되어야 만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A2638D-34F5-4F4E-9A95-242C9827F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92" y="609600"/>
            <a:ext cx="3115734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6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142067"/>
            <a:ext cx="4038921" cy="3649133"/>
          </a:xfr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시련을 열심히 견뎌 낸 플레이어에게 보상처럼 주어지는 엔딩으로 </a:t>
            </a:r>
            <a:r>
              <a:rPr lang="ko-KR" altLang="en-US" dirty="0" err="1">
                <a:solidFill>
                  <a:schemeClr val="bg1"/>
                </a:solidFill>
              </a:rPr>
              <a:t>로슈</a:t>
            </a:r>
            <a:r>
              <a:rPr lang="ko-KR" altLang="en-US" dirty="0">
                <a:solidFill>
                  <a:schemeClr val="bg1"/>
                </a:solidFill>
              </a:rPr>
              <a:t> 한계에 들어와 달이 고리로 붕괴됨 물이 마지막으로 빠져나가면서 달 파편들은 아름답게 대지를 비추고 고리 아래에서 새로운 문명을 다시 건설하는 모습을 보여주면서 엔딩 시퀀스가 이루어진다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BE7CBB-8130-4E84-83E8-DEE1AFE6C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32577"/>
            <a:ext cx="6092504" cy="3470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8C4AE9-8F03-469C-BB82-16229C1E2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92" y="609600"/>
            <a:ext cx="3115734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42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온라인 미디어 4">
            <a:hlinkClick r:id="" action="ppaction://media"/>
            <a:extLst>
              <a:ext uri="{FF2B5EF4-FFF2-40B4-BE49-F238E27FC236}">
                <a16:creationId xmlns:a16="http://schemas.microsoft.com/office/drawing/2014/main" id="{5D28D273-80F4-49C9-89B6-950E6A05D5D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85800" y="609600"/>
            <a:ext cx="10131425" cy="56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9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엔딩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이기적 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플레이어가 단 한 명의 생존자 없이 이기적으로 방호소로 들어간다면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최후의 시련과 관련된 플레이 요소를 </a:t>
            </a:r>
            <a:r>
              <a:rPr lang="ko-KR" altLang="en-US" dirty="0" err="1">
                <a:solidFill>
                  <a:schemeClr val="bg1"/>
                </a:solidFill>
              </a:rPr>
              <a:t>스킵</a:t>
            </a:r>
            <a:r>
              <a:rPr lang="ko-KR" altLang="en-US" dirty="0">
                <a:solidFill>
                  <a:schemeClr val="bg1"/>
                </a:solidFill>
              </a:rPr>
              <a:t> 하고 비축 자원에 따라 엔딩으로 즉시 직행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비축물이 충분하다면 쓸쓸하게 혼자서 방호소에서 외롭게 있다가 달이 부서지고 밖으로 홀로 나오며 달의 파편이 지구를 둘러싸는 것을 바라보며 끝이 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비축물이 부족하다면 혼자서 방호소에서 부족한 비축물로 인해 쓰러져 버리고 문이 닫힌 텅 빈 방호소를 비추면서 줌 아웃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고리로 둘러싸인 지구를 비춘다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F34A59-E858-47D2-9B11-D4A2A5748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92" y="609600"/>
            <a:ext cx="3115734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99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엔딩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생존자 그룹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플레이어가 다른 생존자와 방호소에 들어갔다면 생존자 사이의 갈등의 중재와 자원 관리를 수행해야 하고 이에 따라 엔딩이 이루어진다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최후의 시련까지 플레이어가 사망하지 않는다면 플레이어는 </a:t>
            </a:r>
            <a:r>
              <a:rPr lang="ko-KR" altLang="en-US" dirty="0" err="1">
                <a:solidFill>
                  <a:schemeClr val="bg1"/>
                </a:solidFill>
              </a:rPr>
              <a:t>방호소</a:t>
            </a:r>
            <a:r>
              <a:rPr lang="ko-KR" altLang="en-US" dirty="0">
                <a:solidFill>
                  <a:schemeClr val="bg1"/>
                </a:solidFill>
              </a:rPr>
              <a:t> 밖으로 나와 달이었던 것의 고리를 지켜보면서 끝이 나게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일정 수 이상의 생존자와 방호소에 들어가 갈등을 발생시키지 않거나 해소하는 것에 성공했다면 엔딩 </a:t>
            </a:r>
            <a:r>
              <a:rPr lang="ko-KR" altLang="en-US" dirty="0" err="1">
                <a:solidFill>
                  <a:schemeClr val="bg1"/>
                </a:solidFill>
              </a:rPr>
              <a:t>크레딧</a:t>
            </a:r>
            <a:r>
              <a:rPr lang="ko-KR" altLang="en-US" dirty="0">
                <a:solidFill>
                  <a:schemeClr val="bg1"/>
                </a:solidFill>
              </a:rPr>
              <a:t> 이후에는 문명을 재건하는 모습이 비추어 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r>
              <a:rPr lang="ko-KR" altLang="en-US" dirty="0">
                <a:solidFill>
                  <a:schemeClr val="bg1"/>
                </a:solidFill>
              </a:rPr>
              <a:t>일정 수 이상의 생존자와 함께 최후의 시련 도중 플레이어가 다른 생존자를 위해 희생한다면 게임 오버되지 않고 플레이어 없는 생존자들 끼리 방호소에서 나와 문명을 재건하는 것으로 엔딩이 이루어 지게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2">
              <a:buClrTx/>
            </a:pPr>
            <a:r>
              <a:rPr lang="ko-KR" altLang="en-US" dirty="0">
                <a:solidFill>
                  <a:schemeClr val="bg1"/>
                </a:solidFill>
              </a:rPr>
              <a:t>플레이어가 희생한다면 파멸적이지 않은 수준의 갈등은 해소되게 된다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그러나 파멸적인 수준의 갈등 상황에서는 플레이어가 희생해도 생존자들끼리 방호소에서 나오기만 하고 문명 재건은 보여지지 않는다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EA7AF2-A8F7-4FA8-BABC-E733BA717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92" y="609600"/>
            <a:ext cx="3115734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3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BF19A-019E-405C-88E5-967F576253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컨셉 </a:t>
            </a:r>
            <a:r>
              <a:rPr lang="en-US" altLang="ko-KR" dirty="0"/>
              <a:t>– </a:t>
            </a:r>
            <a:r>
              <a:rPr lang="ko-KR" altLang="en-US" dirty="0"/>
              <a:t>게임 세계관</a:t>
            </a:r>
            <a:r>
              <a:rPr lang="en-US" altLang="ko-KR" dirty="0"/>
              <a:t>/</a:t>
            </a:r>
            <a:r>
              <a:rPr lang="ko-KR" altLang="en-US" dirty="0"/>
              <a:t>기반 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21E6E98-707A-4B6B-89D8-30D38890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dirty="0"/>
              <a:t>게임의 배경은 과학 유튜브 </a:t>
            </a:r>
            <a:r>
              <a:rPr lang="en-US" altLang="ko-KR" dirty="0" err="1"/>
              <a:t>Kurzgesagt</a:t>
            </a:r>
            <a:r>
              <a:rPr lang="en-US" altLang="ko-KR" dirty="0"/>
              <a:t> – In a Nutshell</a:t>
            </a:r>
            <a:r>
              <a:rPr lang="ko-KR" altLang="en-US" dirty="0"/>
              <a:t>의 영상 </a:t>
            </a:r>
            <a:r>
              <a:rPr lang="en-US" altLang="ko-KR" dirty="0"/>
              <a:t>“</a:t>
            </a:r>
            <a:r>
              <a:rPr lang="ko-KR" altLang="en-US" dirty="0"/>
              <a:t>달이 지구로 떨어지면 어떻게 될까</a:t>
            </a:r>
            <a:r>
              <a:rPr lang="en-US" altLang="ko-KR" dirty="0"/>
              <a:t>”</a:t>
            </a:r>
            <a:r>
              <a:rPr lang="ko-KR" altLang="en-US" dirty="0"/>
              <a:t>를 배경으로 함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What Happens if the Moon Crashes into Earth?</a:t>
            </a:r>
            <a:endParaRPr lang="en-US" altLang="ko-KR" dirty="0"/>
          </a:p>
          <a:p>
            <a:r>
              <a:rPr lang="ko-KR" altLang="en-US" dirty="0"/>
              <a:t>해당 영상은 마법으로 달이 지구로 </a:t>
            </a:r>
            <a:r>
              <a:rPr lang="en-US" altLang="ko-KR" dirty="0"/>
              <a:t>1</a:t>
            </a:r>
            <a:r>
              <a:rPr lang="ko-KR" altLang="en-US" dirty="0"/>
              <a:t>년에 걸쳐 떨어뜨리고 이로 인해 발생하는 재난 상황을 상정하고</a:t>
            </a:r>
            <a:r>
              <a:rPr lang="en-US" altLang="ko-KR" dirty="0"/>
              <a:t>, </a:t>
            </a:r>
            <a:r>
              <a:rPr lang="ko-KR" altLang="en-US" dirty="0"/>
              <a:t>달이 지구로 가까워 지면서 강력해진 조력에 의한 재난을 주요 내용으로 다룸</a:t>
            </a:r>
            <a:endParaRPr lang="en-US" altLang="ko-KR" dirty="0"/>
          </a:p>
          <a:p>
            <a:r>
              <a:rPr lang="ko-KR" altLang="en-US" dirty="0"/>
              <a:t>게임의 주요 위험 요소는 주기적이면서 점점 강해지는 밀물이고</a:t>
            </a:r>
            <a:r>
              <a:rPr lang="en-US" altLang="ko-KR" dirty="0"/>
              <a:t>, </a:t>
            </a:r>
            <a:r>
              <a:rPr lang="ko-KR" altLang="en-US" dirty="0"/>
              <a:t>썰물 기간동안 저지대에서 물자를 탐색하고 밀물 기간동안 고지대로 대피하는 내용이 주류이다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652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엔딩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추가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문명을 재건하는 장면은 생존자 그룹이 종말 이후에도 생존하여 협력하는 것에 성공하였다는 것을 암시하며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문명을 재건하는 모습이 보이지 않는 엔딩의 경우 종말 이후에는 갈등으로 인해 서로 협력하지 못하고 결국 실패한다는 것을 암시한다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lvl="2">
              <a:buClrTx/>
            </a:pPr>
            <a:r>
              <a:rPr lang="ko-KR" altLang="en-US" dirty="0">
                <a:solidFill>
                  <a:schemeClr val="bg1"/>
                </a:solidFill>
              </a:rPr>
              <a:t>극단적인 수를 사용하면 문명을 재건하는 모습을 볼 수 없는데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이는 시련을 견뎌낼 때에는 극단적인 수가 유용하였지만 그 이후를 버텨 내기에는 역부족이었다는 것을 암시하게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58EB58-6861-465E-BDAC-028C27DEE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92" y="609600"/>
            <a:ext cx="3115734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7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코멘트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pPr>
              <a:buClrTx/>
            </a:pPr>
            <a:r>
              <a:rPr lang="en-US" altLang="ko-KR" dirty="0">
                <a:solidFill>
                  <a:schemeClr val="bg1"/>
                </a:solidFill>
              </a:rPr>
              <a:t>1~3</a:t>
            </a:r>
            <a:r>
              <a:rPr lang="ko-KR" altLang="en-US" dirty="0">
                <a:solidFill>
                  <a:schemeClr val="bg1"/>
                </a:solidFill>
              </a:rPr>
              <a:t>차를 제작하면서 부족했던 부분을 보완하고자 하였음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원래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차 내용으로 다루려고 하였던 자원 정리는 간소화해서 추가됨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726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그림만 있던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차와 글만 있던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차를 합쳐서 제작하였음</a:t>
            </a:r>
          </a:p>
        </p:txBody>
      </p:sp>
    </p:spTree>
    <p:extLst>
      <p:ext uri="{BB962C8B-B14F-4D97-AF65-F5344CB8AC3E}">
        <p14:creationId xmlns:p14="http://schemas.microsoft.com/office/powerpoint/2010/main" val="3713999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8B2C0-5F4D-42AC-9972-1798C3323BE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451299-6525-4DFD-95F4-AE767FE6784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>
            <a:normAutofit fontScale="92500" lnSpcReduction="20000"/>
          </a:bodyPr>
          <a:lstStyle/>
          <a:p>
            <a:pPr>
              <a:buClrTx/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err="1">
                <a:solidFill>
                  <a:schemeClr val="bg1"/>
                </a:solidFill>
              </a:rPr>
              <a:t>Kurzgesagt</a:t>
            </a:r>
            <a:r>
              <a:rPr lang="en-US" altLang="ko-KR" dirty="0">
                <a:solidFill>
                  <a:schemeClr val="bg1"/>
                </a:solidFill>
              </a:rPr>
              <a:t> - </a:t>
            </a:r>
            <a:r>
              <a:rPr lang="en-US" altLang="ko-KR" b="1" dirty="0">
                <a:solidFill>
                  <a:schemeClr val="bg1"/>
                </a:solidFill>
              </a:rPr>
              <a:t>What Happens if the Moon Crashes into Earth?</a:t>
            </a:r>
          </a:p>
          <a:p>
            <a:pPr lvl="1">
              <a:buClrTx/>
            </a:pPr>
            <a: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Happens if the Moon Crashes into Earth? </a:t>
            </a:r>
            <a:endParaRPr lang="en-US" altLang="ko-KR" dirty="0">
              <a:solidFill>
                <a:schemeClr val="bg1"/>
              </a:solidFill>
            </a:endParaRPr>
          </a:p>
          <a:p>
            <a:pPr lvl="1">
              <a:buClrTx/>
            </a:pPr>
            <a:r>
              <a:rPr lang="en-US" altLang="ko-K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Moon Crash (google.com)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아이템 텍스처 색상</a:t>
            </a:r>
            <a:r>
              <a:rPr lang="en-US" altLang="ko-KR" dirty="0">
                <a:solidFill>
                  <a:schemeClr val="bg1"/>
                </a:solidFill>
              </a:rPr>
              <a:t> – </a:t>
            </a:r>
            <a:r>
              <a:rPr lang="ko-KR" altLang="en-US" dirty="0" err="1">
                <a:solidFill>
                  <a:schemeClr val="bg1"/>
                </a:solidFill>
              </a:rPr>
              <a:t>마인크래프트</a:t>
            </a:r>
            <a:r>
              <a:rPr lang="ko-KR" altLang="en-US" dirty="0">
                <a:solidFill>
                  <a:schemeClr val="bg1"/>
                </a:solidFill>
              </a:rPr>
              <a:t> 바닐라 데이터 참고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ko-KR" altLang="en-US" dirty="0">
                <a:solidFill>
                  <a:schemeClr val="bg1"/>
                </a:solidFill>
              </a:rPr>
              <a:t>아이템 모델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블럭벤치로</a:t>
            </a:r>
            <a:r>
              <a:rPr lang="ko-KR" altLang="en-US" dirty="0">
                <a:solidFill>
                  <a:schemeClr val="bg1"/>
                </a:solidFill>
              </a:rPr>
              <a:t> 제작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en-US" altLang="ko-KR" dirty="0">
                <a:solidFill>
                  <a:schemeClr val="bg1"/>
                </a:solidFill>
              </a:rPr>
              <a:t>Garry’s mod - The Flood Pack</a:t>
            </a:r>
          </a:p>
          <a:p>
            <a:pPr lvl="1">
              <a:buClrTx/>
            </a:pPr>
            <a:r>
              <a:rPr lang="en-US" altLang="ko-K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Steam </a:t>
            </a:r>
            <a:r>
              <a:rPr lang="ko-KR" alt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창작마당</a:t>
            </a:r>
            <a:r>
              <a:rPr lang="en-US" altLang="ko-K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::The Flood Pack (steamcommunity.com)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en-US" altLang="ko-KR" dirty="0" err="1">
                <a:solidFill>
                  <a:schemeClr val="bg1"/>
                </a:solidFill>
              </a:rPr>
              <a:t>Frostpunk</a:t>
            </a:r>
            <a:endParaRPr lang="en-US" altLang="ko-KR" dirty="0">
              <a:solidFill>
                <a:schemeClr val="bg1"/>
              </a:solidFill>
            </a:endParaRPr>
          </a:p>
          <a:p>
            <a:pPr lvl="1">
              <a:buClrTx/>
            </a:pPr>
            <a:r>
              <a:rPr lang="en-US" altLang="ko-KR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Frostpunk</a:t>
            </a:r>
            <a:r>
              <a:rPr lang="en-US" altLang="ko-KR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상품을 </a:t>
            </a:r>
            <a:r>
              <a:rPr lang="en-US" altLang="ko-KR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Steam</a:t>
            </a:r>
            <a:r>
              <a:rPr lang="ko-KR" alt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에서 구매하고 </a:t>
            </a:r>
            <a:r>
              <a:rPr lang="en-US" altLang="ko-KR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80% </a:t>
            </a:r>
            <a:r>
              <a:rPr lang="ko-KR" alt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절약하세요</a:t>
            </a:r>
            <a:r>
              <a:rPr lang="en-US" altLang="ko-KR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(steampowered.com)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en-US" altLang="ko-KR" dirty="0">
                <a:solidFill>
                  <a:schemeClr val="bg1"/>
                </a:solidFill>
              </a:rPr>
              <a:t>Satisfactory</a:t>
            </a:r>
          </a:p>
          <a:p>
            <a:pPr lvl="1">
              <a:buClrTx/>
            </a:pPr>
            <a:r>
              <a:rPr lang="en-US" altLang="ko-KR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Steam</a:t>
            </a:r>
            <a:r>
              <a:rPr lang="ko-KR" alt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의 </a:t>
            </a:r>
            <a:r>
              <a:rPr lang="en-US" altLang="ko-KR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Satisfactory (steampowered.com)</a:t>
            </a:r>
            <a:endParaRPr lang="en-US" altLang="ko-KR" dirty="0">
              <a:solidFill>
                <a:schemeClr val="bg1"/>
              </a:solidFill>
            </a:endParaRPr>
          </a:p>
          <a:p>
            <a:pPr lvl="1"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49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BF19A-019E-405C-88E5-967F576253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컨셉 </a:t>
            </a:r>
            <a:r>
              <a:rPr lang="en-US" altLang="ko-KR" dirty="0"/>
              <a:t>– </a:t>
            </a:r>
            <a:r>
              <a:rPr lang="ko-KR" altLang="en-US" dirty="0"/>
              <a:t>유사 게임</a:t>
            </a:r>
            <a:r>
              <a:rPr lang="en-US" altLang="ko-KR" dirty="0"/>
              <a:t>[</a:t>
            </a:r>
            <a:r>
              <a:rPr lang="ko-KR" altLang="en-US" dirty="0" err="1"/>
              <a:t>게리모드</a:t>
            </a:r>
            <a:r>
              <a:rPr lang="ko-KR" altLang="en-US" dirty="0"/>
              <a:t> 홍수 모드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21E6E98-707A-4B6B-89D8-30D38890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792134"/>
            <a:ext cx="10131425" cy="1730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dirty="0" err="1"/>
              <a:t>게리모드의</a:t>
            </a:r>
            <a:r>
              <a:rPr lang="ko-KR" altLang="en-US" dirty="0"/>
              <a:t> 모드인 홍수 모드</a:t>
            </a:r>
            <a:r>
              <a:rPr lang="en-US" altLang="ko-KR" dirty="0"/>
              <a:t>(Flood)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준비 시간 동안 게임의 물체들을 이용해 뗏목을 만들고 물이 차 올랐을 때 상대방을 물에 빠뜨려 승리하는 게임</a:t>
            </a:r>
            <a:endParaRPr lang="en-US" altLang="ko-KR" dirty="0"/>
          </a:p>
          <a:p>
            <a:pPr lvl="1"/>
            <a:r>
              <a:rPr lang="ko-KR" altLang="en-US" dirty="0"/>
              <a:t>주기적인 홍수가 발생한다는 점을 제외하면 공통점은 없으나 기획에서 다루지 않을 전투나 뗏목 건설 등은 해당 모드와 거의 유사하다고 전제함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0A604-9D5A-48E7-AD56-39C19D2D5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56" y="1803371"/>
            <a:ext cx="5145714" cy="28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5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BF19A-019E-405C-88E5-967F576253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컨셉 </a:t>
            </a:r>
            <a:r>
              <a:rPr lang="en-US" altLang="ko-KR" dirty="0"/>
              <a:t>– </a:t>
            </a:r>
            <a:r>
              <a:rPr lang="ko-KR" altLang="en-US" dirty="0"/>
              <a:t>유사 게임</a:t>
            </a:r>
            <a:r>
              <a:rPr lang="en-US" altLang="ko-KR" dirty="0"/>
              <a:t>[</a:t>
            </a:r>
            <a:r>
              <a:rPr lang="ko-KR" altLang="en-US" dirty="0" err="1"/>
              <a:t>프로스트펑크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21E6E98-707A-4B6B-89D8-30D38890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792134"/>
            <a:ext cx="10131425" cy="1730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주기적으로 추운 기간과 온난한 기간이 반복되면서 전반적으로 기온이 하강하며 엔딩 직전에 기온이 급격히 하락하며 유저에게 마지막 시련을 제공하는 부분 등 게임의 완급이 유사하게 진행됨</a:t>
            </a:r>
            <a:endParaRPr lang="en-US" altLang="ko-KR" sz="2400" dirty="0"/>
          </a:p>
          <a:p>
            <a:r>
              <a:rPr lang="ko-KR" altLang="en-US" sz="2400" dirty="0"/>
              <a:t>달이 공전을 유지하기 때문에 주기성을 가지지만 지구로 천천히 접근하기 때문에 시간이 지나면서 상승하는 것은 </a:t>
            </a:r>
            <a:r>
              <a:rPr lang="ko-KR" altLang="en-US" sz="2400" dirty="0" err="1"/>
              <a:t>프로스트펑크와</a:t>
            </a:r>
            <a:r>
              <a:rPr lang="ko-KR" altLang="en-US" sz="2400" dirty="0"/>
              <a:t> 유사하게 진행된다</a:t>
            </a:r>
            <a:r>
              <a:rPr lang="en-US" altLang="ko-KR" sz="2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C391E-BBA4-4628-97E9-CC7418709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69" y="2011068"/>
            <a:ext cx="5842000" cy="2730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32EE8A-D99E-4DE3-818A-0320DF699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1936624"/>
            <a:ext cx="4511157" cy="287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C7B9B912-6045-490A-AC49-E448A9970907}"/>
              </a:ext>
            </a:extLst>
          </p:cNvPr>
          <p:cNvSpPr txBox="1">
            <a:spLocks/>
          </p:cNvSpPr>
          <p:nvPr/>
        </p:nvSpPr>
        <p:spPr>
          <a:xfrm>
            <a:off x="6095999" y="2118927"/>
            <a:ext cx="4721226" cy="469101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자원의 가공 스테이션들은 서로 연결되어 자동적으로 자원을 재련한다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게임 </a:t>
            </a:r>
            <a:r>
              <a:rPr lang="ko-KR" altLang="en-US" dirty="0" err="1"/>
              <a:t>새티스팩토리와</a:t>
            </a:r>
            <a:r>
              <a:rPr lang="ko-KR" altLang="en-US" dirty="0"/>
              <a:t> 매우 유사한 절차를 따르게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스테이션은 사람 크기의 실험 도구들을 서로 조립한 형상으로 디자인하여 마법과 과학이 섞은 특유의 분위기를 살리고자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개의 부품을 이어 붙여서 부품 간의 상호작용으로 작동하는 커스텀 스테이션 제작 방식을 도입하는 것을 고려할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컨셉 </a:t>
            </a:r>
            <a:r>
              <a:rPr lang="en-US" altLang="ko-KR" dirty="0"/>
              <a:t>– </a:t>
            </a:r>
            <a:r>
              <a:rPr lang="ko-KR" altLang="en-US" dirty="0"/>
              <a:t>유사 게임</a:t>
            </a:r>
            <a:r>
              <a:rPr lang="en-US" altLang="ko-KR" dirty="0"/>
              <a:t>[</a:t>
            </a:r>
            <a:r>
              <a:rPr lang="ko-KR" altLang="en-US" dirty="0"/>
              <a:t>새티스팩토리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5AEFA-937F-4C1E-B8A7-F834BDC93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25" y="778817"/>
            <a:ext cx="2369730" cy="1107591"/>
          </a:xfrm>
          <a:prstGeom prst="rect">
            <a:avLst/>
          </a:prstGeom>
        </p:spPr>
      </p:pic>
      <p:pic>
        <p:nvPicPr>
          <p:cNvPr id="23" name="내용 개체 틀 6">
            <a:extLst>
              <a:ext uri="{FF2B5EF4-FFF2-40B4-BE49-F238E27FC236}">
                <a16:creationId xmlns:a16="http://schemas.microsoft.com/office/drawing/2014/main" id="{2FF0F857-30C7-4B3A-BFB6-7B4440BD2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r="156"/>
          <a:stretch/>
        </p:blipFill>
        <p:spPr>
          <a:xfrm>
            <a:off x="685801" y="2089006"/>
            <a:ext cx="5410199" cy="469101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9406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새티스팩토리 게임플레이 루프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94C049-F4D6-4602-9466-3B522E69E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637951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773E24A-870E-42EF-ADEF-320D8C3B79F5}"/>
              </a:ext>
            </a:extLst>
          </p:cNvPr>
          <p:cNvSpPr/>
          <p:nvPr/>
        </p:nvSpPr>
        <p:spPr>
          <a:xfrm>
            <a:off x="685801" y="2142066"/>
            <a:ext cx="2534400" cy="11124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수동 채굴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EA707AF-235F-4150-B024-81A0EC92EF0A}"/>
              </a:ext>
            </a:extLst>
          </p:cNvPr>
          <p:cNvSpPr/>
          <p:nvPr/>
        </p:nvSpPr>
        <p:spPr>
          <a:xfrm>
            <a:off x="4484313" y="2142063"/>
            <a:ext cx="2534400" cy="11124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수동 가공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8BDAF6-BE8F-4BD8-9708-F2EA2AEF3DF2}"/>
              </a:ext>
            </a:extLst>
          </p:cNvPr>
          <p:cNvSpPr/>
          <p:nvPr/>
        </p:nvSpPr>
        <p:spPr>
          <a:xfrm>
            <a:off x="685801" y="3904840"/>
            <a:ext cx="2534400" cy="11124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자원 노드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F4255-CC9D-46B7-9956-41AAF51352B6}"/>
              </a:ext>
            </a:extLst>
          </p:cNvPr>
          <p:cNvSpPr/>
          <p:nvPr/>
        </p:nvSpPr>
        <p:spPr>
          <a:xfrm>
            <a:off x="4484313" y="3919365"/>
            <a:ext cx="2534400" cy="11124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자원 가공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69B8C6-8C78-4432-8FBB-9FD6C0FEFD67}"/>
              </a:ext>
            </a:extLst>
          </p:cNvPr>
          <p:cNvSpPr/>
          <p:nvPr/>
        </p:nvSpPr>
        <p:spPr>
          <a:xfrm>
            <a:off x="8282825" y="3904840"/>
            <a:ext cx="2534400" cy="11124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시설 건설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483088-3C10-4EDD-9268-0985D2BF317D}"/>
              </a:ext>
            </a:extLst>
          </p:cNvPr>
          <p:cNvSpPr/>
          <p:nvPr/>
        </p:nvSpPr>
        <p:spPr>
          <a:xfrm>
            <a:off x="685801" y="5667616"/>
            <a:ext cx="2534400" cy="11124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연구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F609F32-7EA2-4A53-9D77-BFF92CCE1BBA}"/>
              </a:ext>
            </a:extLst>
          </p:cNvPr>
          <p:cNvSpPr/>
          <p:nvPr/>
        </p:nvSpPr>
        <p:spPr>
          <a:xfrm>
            <a:off x="4484313" y="5664163"/>
            <a:ext cx="2534400" cy="11124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신규 자원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4D9B1CC-88F8-4F43-BBE9-DEAC544A7186}"/>
              </a:ext>
            </a:extLst>
          </p:cNvPr>
          <p:cNvSpPr/>
          <p:nvPr/>
        </p:nvSpPr>
        <p:spPr>
          <a:xfrm>
            <a:off x="8282826" y="5664163"/>
            <a:ext cx="2534400" cy="11124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탐사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85DA454-B514-478F-B238-CDAD6B41F559}"/>
              </a:ext>
            </a:extLst>
          </p:cNvPr>
          <p:cNvSpPr/>
          <p:nvPr/>
        </p:nvSpPr>
        <p:spPr>
          <a:xfrm rot="16200000">
            <a:off x="1756262" y="3297551"/>
            <a:ext cx="393478" cy="564204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40F6497-DE81-49EA-B5A9-7FEAA9CDBAC8}"/>
              </a:ext>
            </a:extLst>
          </p:cNvPr>
          <p:cNvSpPr/>
          <p:nvPr/>
        </p:nvSpPr>
        <p:spPr>
          <a:xfrm>
            <a:off x="3468014" y="2416161"/>
            <a:ext cx="768486" cy="564204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6ED8C7C-E0F7-4592-9589-8A1F4C24F538}"/>
              </a:ext>
            </a:extLst>
          </p:cNvPr>
          <p:cNvSpPr/>
          <p:nvPr/>
        </p:nvSpPr>
        <p:spPr>
          <a:xfrm>
            <a:off x="3463254" y="5938261"/>
            <a:ext cx="768486" cy="564204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4A3E809-D50D-4CF2-A652-C762691BD531}"/>
              </a:ext>
            </a:extLst>
          </p:cNvPr>
          <p:cNvSpPr/>
          <p:nvPr/>
        </p:nvSpPr>
        <p:spPr>
          <a:xfrm>
            <a:off x="7266526" y="5938261"/>
            <a:ext cx="768486" cy="564204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0E62CBB-6F72-41D3-8011-020775782090}"/>
              </a:ext>
            </a:extLst>
          </p:cNvPr>
          <p:cNvSpPr/>
          <p:nvPr/>
        </p:nvSpPr>
        <p:spPr>
          <a:xfrm rot="8087126">
            <a:off x="3502881" y="4907162"/>
            <a:ext cx="768486" cy="564204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화살표: 원형 36">
            <a:extLst>
              <a:ext uri="{FF2B5EF4-FFF2-40B4-BE49-F238E27FC236}">
                <a16:creationId xmlns:a16="http://schemas.microsoft.com/office/drawing/2014/main" id="{B22ED9CA-846F-43D8-8521-D4F682FB4344}"/>
              </a:ext>
            </a:extLst>
          </p:cNvPr>
          <p:cNvSpPr/>
          <p:nvPr/>
        </p:nvSpPr>
        <p:spPr>
          <a:xfrm rot="10239889">
            <a:off x="7016568" y="3789315"/>
            <a:ext cx="1303207" cy="130320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036445"/>
              <a:gd name="adj5" fmla="val 1250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화살표: 원형 37">
            <a:extLst>
              <a:ext uri="{FF2B5EF4-FFF2-40B4-BE49-F238E27FC236}">
                <a16:creationId xmlns:a16="http://schemas.microsoft.com/office/drawing/2014/main" id="{8F65F861-0D37-42E7-B005-D7461B87D5AE}"/>
              </a:ext>
            </a:extLst>
          </p:cNvPr>
          <p:cNvSpPr/>
          <p:nvPr/>
        </p:nvSpPr>
        <p:spPr>
          <a:xfrm rot="21293256">
            <a:off x="6995191" y="3789315"/>
            <a:ext cx="1303207" cy="130320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036445"/>
              <a:gd name="adj5" fmla="val 1250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A042CDD-4249-479A-A98D-3B803F3BBFE8}"/>
              </a:ext>
            </a:extLst>
          </p:cNvPr>
          <p:cNvSpPr/>
          <p:nvPr/>
        </p:nvSpPr>
        <p:spPr>
          <a:xfrm rot="5400000">
            <a:off x="5554774" y="3304812"/>
            <a:ext cx="393478" cy="564204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27B8E99-D581-445B-9657-BBF2334A592A}"/>
              </a:ext>
            </a:extLst>
          </p:cNvPr>
          <p:cNvSpPr/>
          <p:nvPr/>
        </p:nvSpPr>
        <p:spPr>
          <a:xfrm>
            <a:off x="3463254" y="4178938"/>
            <a:ext cx="768486" cy="564204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5AEFA-937F-4C1E-B8A7-F834BDC93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25" y="778817"/>
            <a:ext cx="2369730" cy="11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1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새티스팩토리 사이클의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기지가 항상 가동하는 특징 때문에 기존의 자동화 라인을 개선하기 위해 가동을 중단한다면 자원 생산에 손해가 발생한다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플레이어가 겪는 손해에 대한 반응은 자동화 라인을 개선하는 것을 지양하게 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새티스팩토리는</a:t>
            </a:r>
            <a:r>
              <a:rPr lang="ko-KR" altLang="en-US" dirty="0"/>
              <a:t> 비 선형적이고 생존 게임의 특징이 덜 하기 때문에 자원 생산량에 손해가 있어도 타격이 적으나 </a:t>
            </a:r>
            <a:r>
              <a:rPr lang="en-US" altLang="ko-KR" dirty="0"/>
              <a:t>12</a:t>
            </a:r>
            <a:r>
              <a:rPr lang="ko-KR" altLang="en-US" dirty="0"/>
              <a:t>달은 선형적인 생존 게임이기 때문에 총 생산량의 손해에 따른 부담이 상대적으로 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자동화 라인을 개선하는 것에 너무 많은 시간을 투자하면 탐험을 떠날 여유가 줄어든다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새티스팩토리에서는</a:t>
            </a:r>
            <a:r>
              <a:rPr lang="ko-KR" altLang="en-US" dirty="0"/>
              <a:t> 연구를 통해 해금되는 자원을 찾기 위해서는 탐험을 하도록 하여 탐험을 유도하였음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89FE59-2932-40F1-B8F6-75FD31519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25" y="778817"/>
            <a:ext cx="2369730" cy="11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22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536</TotalTime>
  <Words>2530</Words>
  <Application>Microsoft Office PowerPoint</Application>
  <PresentationFormat>와이드스크린</PresentationFormat>
  <Paragraphs>257</Paragraphs>
  <Slides>43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천체</vt:lpstr>
      <vt:lpstr>열두 달 Twelve Months</vt:lpstr>
      <vt:lpstr>기획 컨셉</vt:lpstr>
      <vt:lpstr>게임 컨셉</vt:lpstr>
      <vt:lpstr>게임 컨셉 – 게임 세계관/기반 설정</vt:lpstr>
      <vt:lpstr>게임 컨셉 – 유사 게임[게리모드 홍수 모드]</vt:lpstr>
      <vt:lpstr>게임 컨셉 – 유사 게임[프로스트펑크]</vt:lpstr>
      <vt:lpstr>게임 컨셉 – 유사 게임[새티스팩토리]</vt:lpstr>
      <vt:lpstr>게임 새티스팩토리 게임플레이 루프</vt:lpstr>
      <vt:lpstr>새티스팩토리 사이클의 문제점</vt:lpstr>
      <vt:lpstr>해결 방법</vt:lpstr>
      <vt:lpstr>새로운 문제점</vt:lpstr>
      <vt:lpstr>주기의 특징</vt:lpstr>
      <vt:lpstr>탐험 주기 - 밀물, 관리 주기 - 썰물</vt:lpstr>
      <vt:lpstr>탐험 주기 – 썰물, 관리 주기 - 밀물</vt:lpstr>
      <vt:lpstr>흙 자원의 특징</vt:lpstr>
      <vt:lpstr>PowerPoint 프레젠테이션</vt:lpstr>
      <vt:lpstr>자원의 종류</vt:lpstr>
      <vt:lpstr>자원 – 황금| 상점 재화</vt:lpstr>
      <vt:lpstr>자원 – 월석 | 특수 자원</vt:lpstr>
      <vt:lpstr>자원 – 병 | 인벤토리</vt:lpstr>
      <vt:lpstr>자원 – 건축재 | 기지의 확장과 최적화용</vt:lpstr>
      <vt:lpstr>자원 – 연료 | 기지의 안정적 가동을 위한 자원</vt:lpstr>
      <vt:lpstr>자원 – 소비재 | 생존에 필수적인 식량, 물</vt:lpstr>
      <vt:lpstr>흙의 사용처</vt:lpstr>
      <vt:lpstr>썰물 탐험 주기의 문제점의 해결책</vt:lpstr>
      <vt:lpstr>추가적 문제점과 해결 방식</vt:lpstr>
      <vt:lpstr>해결 방식을 적용한 게임플레이 설계</vt:lpstr>
      <vt:lpstr>썰물 기간</vt:lpstr>
      <vt:lpstr>밀물 기간</vt:lpstr>
      <vt:lpstr>주기 교체 기간 증가에 따른 난이도 상승</vt:lpstr>
      <vt:lpstr>길어진 밀물 주기의 해결책 – 뗏목</vt:lpstr>
      <vt:lpstr>폭풍전야 기간</vt:lpstr>
      <vt:lpstr>최후의 시련</vt:lpstr>
      <vt:lpstr>최후의 시련 – 생존자 수용</vt:lpstr>
      <vt:lpstr>최후의 시련 – 방호소</vt:lpstr>
      <vt:lpstr>엔딩</vt:lpstr>
      <vt:lpstr>PowerPoint 프레젠테이션</vt:lpstr>
      <vt:lpstr>엔딩 – 이기적 엔딩</vt:lpstr>
      <vt:lpstr>엔딩 – 생존자 그룹</vt:lpstr>
      <vt:lpstr>엔딩 – 추가 사항</vt:lpstr>
      <vt:lpstr>코멘트</vt:lpstr>
      <vt:lpstr>후기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6th Month</dc:title>
  <dc:creator>양소현</dc:creator>
  <cp:lastModifiedBy>양소현</cp:lastModifiedBy>
  <cp:revision>73</cp:revision>
  <dcterms:created xsi:type="dcterms:W3CDTF">2023-03-20T04:08:17Z</dcterms:created>
  <dcterms:modified xsi:type="dcterms:W3CDTF">2023-06-19T01:23:13Z</dcterms:modified>
</cp:coreProperties>
</file>